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57" r:id="rId4"/>
    <p:sldId id="271" r:id="rId5"/>
    <p:sldId id="259" r:id="rId6"/>
    <p:sldId id="272" r:id="rId7"/>
    <p:sldId id="273" r:id="rId8"/>
    <p:sldId id="274" r:id="rId9"/>
    <p:sldId id="264" r:id="rId10"/>
    <p:sldId id="262" r:id="rId11"/>
    <p:sldId id="261" r:id="rId12"/>
    <p:sldId id="268" r:id="rId13"/>
    <p:sldId id="269" r:id="rId14"/>
    <p:sldId id="263" r:id="rId15"/>
    <p:sldId id="265" r:id="rId16"/>
    <p:sldId id="266" r:id="rId17"/>
    <p:sldId id="267"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3" d="100"/>
          <a:sy n="133" d="100"/>
        </p:scale>
        <p:origin x="-984"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de-DE"/>
              <a:t>Titelmasterformat durch Klicken bearbeiten</a:t>
            </a:r>
            <a:endParaRPr kumimoji="0" lang="en-US"/>
          </a:p>
        </p:txBody>
      </p:sp>
      <p:sp>
        <p:nvSpPr>
          <p:cNvPr id="28" name="Datumsplatzhalter 27"/>
          <p:cNvSpPr>
            <a:spLocks noGrp="1"/>
          </p:cNvSpPr>
          <p:nvPr>
            <p:ph type="dt" sz="half" idx="10"/>
          </p:nvPr>
        </p:nvSpPr>
        <p:spPr/>
        <p:txBody>
          <a:bodyPr/>
          <a:lstStyle/>
          <a:p>
            <a:fld id="{0799263B-6F03-4F4E-967E-862CE832841B}" type="datetimeFigureOut">
              <a:rPr lang="de-DE" smtClean="0"/>
              <a:t>03.05.2022</a:t>
            </a:fld>
            <a:endParaRPr lang="de-DE"/>
          </a:p>
        </p:txBody>
      </p:sp>
      <p:sp>
        <p:nvSpPr>
          <p:cNvPr id="17" name="Fußzeilenplatzhalter 16"/>
          <p:cNvSpPr>
            <a:spLocks noGrp="1"/>
          </p:cNvSpPr>
          <p:nvPr>
            <p:ph type="ftr" sz="quarter" idx="11"/>
          </p:nvPr>
        </p:nvSpPr>
        <p:spPr/>
        <p:txBody>
          <a:bodyPr/>
          <a:lstStyle/>
          <a:p>
            <a:endParaRPr lang="de-DE"/>
          </a:p>
        </p:txBody>
      </p:sp>
      <p:sp>
        <p:nvSpPr>
          <p:cNvPr id="29" name="Foliennummernplatzhalter 28"/>
          <p:cNvSpPr>
            <a:spLocks noGrp="1"/>
          </p:cNvSpPr>
          <p:nvPr>
            <p:ph type="sldNum" sz="quarter" idx="12"/>
          </p:nvPr>
        </p:nvSpPr>
        <p:spPr/>
        <p:txBody>
          <a:bodyPr/>
          <a:lstStyle/>
          <a:p>
            <a:fld id="{DE0939F1-29A7-4686-9FAB-AE20A56E0EC0}" type="slidenum">
              <a:rPr lang="de-DE" smtClean="0"/>
              <a:t>‹Nr.›</a:t>
            </a:fld>
            <a:endParaRPr lang="de-DE"/>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0799263B-6F03-4F4E-967E-862CE832841B}" type="datetimeFigureOut">
              <a:rPr lang="de-DE" smtClean="0"/>
              <a:t>03.05.2022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E0939F1-29A7-4686-9FAB-AE20A56E0EC0}"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0799263B-6F03-4F4E-967E-862CE832841B}" type="datetimeFigureOut">
              <a:rPr lang="de-DE" smtClean="0"/>
              <a:t>03.05.2022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E0939F1-29A7-4686-9FAB-AE20A56E0EC0}"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0799263B-6F03-4F4E-967E-862CE832841B}" type="datetimeFigureOut">
              <a:rPr lang="de-DE" smtClean="0"/>
              <a:t>03.05.2022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E0939F1-29A7-4686-9FAB-AE20A56E0EC0}"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 bearbeiten</a:t>
            </a:r>
          </a:p>
        </p:txBody>
      </p:sp>
      <p:sp>
        <p:nvSpPr>
          <p:cNvPr id="4" name="Datumsplatzhalter 3"/>
          <p:cNvSpPr>
            <a:spLocks noGrp="1"/>
          </p:cNvSpPr>
          <p:nvPr>
            <p:ph type="dt" sz="half" idx="10"/>
          </p:nvPr>
        </p:nvSpPr>
        <p:spPr/>
        <p:txBody>
          <a:bodyPr/>
          <a:lstStyle/>
          <a:p>
            <a:fld id="{0799263B-6F03-4F4E-967E-862CE832841B}" type="datetimeFigureOut">
              <a:rPr lang="de-DE" smtClean="0"/>
              <a:t>03.05.2022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7924800" y="6416675"/>
            <a:ext cx="762000" cy="365125"/>
          </a:xfrm>
        </p:spPr>
        <p:txBody>
          <a:bodyPr/>
          <a:lstStyle/>
          <a:p>
            <a:fld id="{DE0939F1-29A7-4686-9FAB-AE20A56E0EC0}" type="slidenum">
              <a:rPr lang="de-DE" smtClean="0"/>
              <a:t>‹Nr.›</a:t>
            </a:fld>
            <a:endParaRPr lang="de-DE"/>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Inhaltsplatzhalt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0799263B-6F03-4F4E-967E-862CE832841B}" type="datetimeFigureOut">
              <a:rPr lang="de-DE" smtClean="0"/>
              <a:t>03.05.2022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E0939F1-29A7-4686-9FAB-AE20A56E0EC0}"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Inhaltsplatzhalt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umsplatzhalter 6"/>
          <p:cNvSpPr>
            <a:spLocks noGrp="1"/>
          </p:cNvSpPr>
          <p:nvPr>
            <p:ph type="dt" sz="half" idx="10"/>
          </p:nvPr>
        </p:nvSpPr>
        <p:spPr/>
        <p:txBody>
          <a:bodyPr/>
          <a:lstStyle/>
          <a:p>
            <a:fld id="{0799263B-6F03-4F4E-967E-862CE832841B}" type="datetimeFigureOut">
              <a:rPr lang="de-DE" smtClean="0"/>
              <a:t>03.05.2022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E0939F1-29A7-4686-9FAB-AE20A56E0EC0}"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Datumsplatzhalter 2"/>
          <p:cNvSpPr>
            <a:spLocks noGrp="1"/>
          </p:cNvSpPr>
          <p:nvPr>
            <p:ph type="dt" sz="half" idx="10"/>
          </p:nvPr>
        </p:nvSpPr>
        <p:spPr/>
        <p:txBody>
          <a:bodyPr/>
          <a:lstStyle/>
          <a:p>
            <a:fld id="{0799263B-6F03-4F4E-967E-862CE832841B}" type="datetimeFigureOut">
              <a:rPr lang="de-DE" smtClean="0"/>
              <a:t>03.05.2022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E0939F1-29A7-4686-9FAB-AE20A56E0EC0}"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799263B-6F03-4F4E-967E-862CE832841B}" type="datetimeFigureOut">
              <a:rPr lang="de-DE" smtClean="0"/>
              <a:t>03.05.2022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E0939F1-29A7-4686-9FAB-AE20A56E0EC0}"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4" name="Inhaltsplatzhalt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0799263B-6F03-4F4E-967E-862CE832841B}" type="datetimeFigureOut">
              <a:rPr lang="de-DE" smtClean="0"/>
              <a:t>03.05.2022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E0939F1-29A7-4686-9FAB-AE20A56E0EC0}"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de-DE"/>
              <a:t>Titelmasterformat durch Klicken bearbeiten</a:t>
            </a:r>
            <a:endParaRPr kumimoji="0"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de-DE">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4" name="Textplatzhalt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de-DE"/>
              <a:t>Textmasterformat bearbeiten</a:t>
            </a:r>
          </a:p>
        </p:txBody>
      </p:sp>
      <p:sp>
        <p:nvSpPr>
          <p:cNvPr id="5" name="Datumsplatzhalter 4"/>
          <p:cNvSpPr>
            <a:spLocks noGrp="1"/>
          </p:cNvSpPr>
          <p:nvPr>
            <p:ph type="dt" sz="half" idx="10"/>
          </p:nvPr>
        </p:nvSpPr>
        <p:spPr/>
        <p:txBody>
          <a:bodyPr/>
          <a:lstStyle/>
          <a:p>
            <a:fld id="{0799263B-6F03-4F4E-967E-862CE832841B}" type="datetimeFigureOut">
              <a:rPr lang="de-DE" smtClean="0"/>
              <a:t>03.05.2022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E0939F1-29A7-4686-9FAB-AE20A56E0EC0}"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de-DE"/>
              <a:t>Titelmasterformat durch Klicken bearbeiten</a:t>
            </a:r>
            <a:endParaRPr kumimoji="0" lang="en-US"/>
          </a:p>
        </p:txBody>
      </p:sp>
      <p:sp>
        <p:nvSpPr>
          <p:cNvPr id="13" name="Textplatzhalt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de-DE"/>
              <a:t>Textmasterformat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
        <p:nvSpPr>
          <p:cNvPr id="14" name="Datumsplatzhalt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799263B-6F03-4F4E-967E-862CE832841B}" type="datetimeFigureOut">
              <a:rPr lang="de-DE" smtClean="0"/>
              <a:t>03.05.2022</a:t>
            </a:fld>
            <a:endParaRPr lang="de-DE"/>
          </a:p>
        </p:txBody>
      </p:sp>
      <p:sp>
        <p:nvSpPr>
          <p:cNvPr id="3" name="Fußzeilenplatzhalt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de-DE"/>
          </a:p>
        </p:txBody>
      </p:sp>
      <p:sp>
        <p:nvSpPr>
          <p:cNvPr id="23" name="Foliennummernplatzhalt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E0939F1-29A7-4686-9FAB-AE20A56E0EC0}" type="slidenum">
              <a:rPr lang="de-DE" smtClean="0"/>
              <a:t>‹Nr.›</a:t>
            </a:fld>
            <a:endParaRPr lang="de-D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260648"/>
            <a:ext cx="3888432" cy="1470025"/>
          </a:xfrm>
        </p:spPr>
        <p:txBody>
          <a:bodyPr>
            <a:normAutofit/>
          </a:bodyPr>
          <a:lstStyle/>
          <a:p>
            <a:r>
              <a:rPr lang="de-DE" sz="4400" dirty="0"/>
              <a:t>Latein ist tot ?</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02431"/>
            <a:ext cx="4778228" cy="4966929"/>
          </a:xfrm>
          <a:prstGeom prst="rect">
            <a:avLst/>
          </a:prstGeom>
        </p:spPr>
      </p:pic>
      <p:sp>
        <p:nvSpPr>
          <p:cNvPr id="5" name="Textfeld 4"/>
          <p:cNvSpPr txBox="1"/>
          <p:nvPr/>
        </p:nvSpPr>
        <p:spPr>
          <a:xfrm rot="20866514">
            <a:off x="1395952" y="4179220"/>
            <a:ext cx="2626827" cy="707886"/>
          </a:xfrm>
          <a:prstGeom prst="rect">
            <a:avLst/>
          </a:prstGeom>
          <a:noFill/>
        </p:spPr>
        <p:txBody>
          <a:bodyPr wrap="square" rtlCol="0">
            <a:spAutoFit/>
          </a:bodyPr>
          <a:lstStyle/>
          <a:p>
            <a:r>
              <a:rPr lang="de-DE" sz="4000" dirty="0">
                <a:ln>
                  <a:solidFill>
                    <a:schemeClr val="bg1">
                      <a:lumMod val="95000"/>
                    </a:schemeClr>
                  </a:solidFill>
                </a:ln>
                <a:solidFill>
                  <a:schemeClr val="tx1">
                    <a:lumMod val="85000"/>
                  </a:schemeClr>
                </a:solidFill>
                <a:latin typeface="Algerian" pitchFamily="82" charset="0"/>
              </a:rPr>
              <a:t>L A T E I N</a:t>
            </a:r>
          </a:p>
        </p:txBody>
      </p:sp>
      <p:sp>
        <p:nvSpPr>
          <p:cNvPr id="6" name="Titel 1"/>
          <p:cNvSpPr txBox="1">
            <a:spLocks/>
          </p:cNvSpPr>
          <p:nvPr/>
        </p:nvSpPr>
        <p:spPr>
          <a:xfrm>
            <a:off x="5292080" y="4543102"/>
            <a:ext cx="3603367" cy="1470025"/>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de-DE" sz="4400" dirty="0">
                <a:solidFill>
                  <a:srgbClr val="FFC000"/>
                </a:solidFill>
              </a:rPr>
              <a:t>Latein lebt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82" r="-6682"/>
          <a:stretch/>
        </p:blipFill>
        <p:spPr bwMode="auto">
          <a:xfrm>
            <a:off x="4716000" y="548680"/>
            <a:ext cx="4580249" cy="343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369764"/>
      </p:ext>
    </p:extLst>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Latein am Gymnasium BSB</a:t>
            </a:r>
          </a:p>
        </p:txBody>
      </p:sp>
      <p:sp>
        <p:nvSpPr>
          <p:cNvPr id="3" name="Inhaltsplatzhalter 2"/>
          <p:cNvSpPr>
            <a:spLocks noGrp="1"/>
          </p:cNvSpPr>
          <p:nvPr>
            <p:ph idx="1"/>
          </p:nvPr>
        </p:nvSpPr>
        <p:spPr/>
        <p:txBody>
          <a:bodyPr>
            <a:normAutofit/>
          </a:bodyPr>
          <a:lstStyle/>
          <a:p>
            <a:pPr>
              <a:spcAft>
                <a:spcPts val="1200"/>
              </a:spcAft>
            </a:pPr>
            <a:r>
              <a:rPr lang="de-DE" sz="2000" b="1" dirty="0">
                <a:solidFill>
                  <a:schemeClr val="accent1">
                    <a:lumMod val="60000"/>
                    <a:lumOff val="40000"/>
                  </a:schemeClr>
                </a:solidFill>
              </a:rPr>
              <a:t>Am Gymnasium Bersenbrück kann zu drei Zeitpunkten mit Latein begonnen werden:</a:t>
            </a:r>
          </a:p>
          <a:p>
            <a:pPr marL="971550" lvl="1" indent="-514350">
              <a:spcAft>
                <a:spcPts val="1200"/>
              </a:spcAft>
              <a:buFont typeface="+mj-lt"/>
              <a:buAutoNum type="arabicPeriod"/>
            </a:pPr>
            <a:r>
              <a:rPr lang="de-DE" sz="2000" u="sng" dirty="0">
                <a:solidFill>
                  <a:schemeClr val="accent1">
                    <a:lumMod val="60000"/>
                    <a:lumOff val="40000"/>
                  </a:schemeClr>
                </a:solidFill>
              </a:rPr>
              <a:t>Ab Klasse 6 als zweite Pflichtfremdsprache, </a:t>
            </a:r>
            <a:br>
              <a:rPr lang="de-DE" sz="2000" u="sng" dirty="0">
                <a:solidFill>
                  <a:schemeClr val="accent1">
                    <a:lumMod val="60000"/>
                    <a:lumOff val="40000"/>
                  </a:schemeClr>
                </a:solidFill>
              </a:rPr>
            </a:br>
            <a:r>
              <a:rPr lang="de-DE" sz="2000" u="sng" dirty="0">
                <a:solidFill>
                  <a:schemeClr val="accent1">
                    <a:lumMod val="60000"/>
                    <a:lumOff val="40000"/>
                  </a:schemeClr>
                </a:solidFill>
              </a:rPr>
              <a:t>zweifellos die beste Möglichkeit, alle Latina (siehe nächste Folie) am Gymnasium zu erwerben</a:t>
            </a:r>
            <a:endParaRPr lang="de-DE" sz="2000" dirty="0">
              <a:solidFill>
                <a:schemeClr val="accent1">
                  <a:lumMod val="60000"/>
                  <a:lumOff val="40000"/>
                </a:schemeClr>
              </a:solidFill>
            </a:endParaRPr>
          </a:p>
          <a:p>
            <a:pPr marL="971550" lvl="1" indent="-514350">
              <a:spcAft>
                <a:spcPts val="1200"/>
              </a:spcAft>
              <a:buFont typeface="+mj-lt"/>
              <a:buAutoNum type="arabicPeriod"/>
            </a:pPr>
            <a:r>
              <a:rPr lang="de-DE" sz="2000" u="sng" dirty="0">
                <a:solidFill>
                  <a:schemeClr val="accent1">
                    <a:lumMod val="60000"/>
                    <a:lumOff val="40000"/>
                  </a:schemeClr>
                </a:solidFill>
              </a:rPr>
              <a:t>Ab Klasse 7 bzw. 8 als dritte Wahlfremdsprache </a:t>
            </a:r>
            <a:r>
              <a:rPr lang="de-DE" sz="2000" dirty="0">
                <a:solidFill>
                  <a:schemeClr val="accent1">
                    <a:lumMod val="60000"/>
                    <a:lumOff val="40000"/>
                  </a:schemeClr>
                </a:solidFill>
              </a:rPr>
              <a:t>(</a:t>
            </a:r>
            <a:r>
              <a:rPr lang="de-DE" sz="2000" u="sng" dirty="0">
                <a:solidFill>
                  <a:schemeClr val="accent1">
                    <a:lumMod val="60000"/>
                    <a:lumOff val="40000"/>
                  </a:schemeClr>
                </a:solidFill>
              </a:rPr>
              <a:t>nur</a:t>
            </a:r>
            <a:r>
              <a:rPr lang="de-DE" sz="2000" dirty="0">
                <a:solidFill>
                  <a:schemeClr val="accent1">
                    <a:lumMod val="60000"/>
                    <a:lumOff val="40000"/>
                  </a:schemeClr>
                </a:solidFill>
              </a:rPr>
              <a:t> alle zwei Jahre und bei ausreichendem Interesse und guten bis sehr guten Noten in den übrigen Fächern)</a:t>
            </a:r>
          </a:p>
          <a:p>
            <a:pPr marL="971550" lvl="1" indent="-514350">
              <a:spcAft>
                <a:spcPts val="1200"/>
              </a:spcAft>
              <a:buFont typeface="+mj-lt"/>
              <a:buAutoNum type="arabicPeriod"/>
            </a:pPr>
            <a:r>
              <a:rPr lang="de-DE" sz="2000" u="sng" dirty="0">
                <a:solidFill>
                  <a:schemeClr val="accent1">
                    <a:lumMod val="60000"/>
                    <a:lumOff val="40000"/>
                  </a:schemeClr>
                </a:solidFill>
              </a:rPr>
              <a:t>Ab Klasse 11</a:t>
            </a:r>
            <a:r>
              <a:rPr lang="de-DE" sz="2000" dirty="0">
                <a:solidFill>
                  <a:schemeClr val="accent1">
                    <a:lumMod val="60000"/>
                    <a:lumOff val="40000"/>
                  </a:schemeClr>
                </a:solidFill>
              </a:rPr>
              <a:t> als sogenanntes „Profil B“ (gedacht vor allem für Schülerinnen und Schüler, die nach dem Abschluss der Oberschule noch am Gymnasium Bersenbrück ihr Abitur machen wollen) </a:t>
            </a:r>
          </a:p>
          <a:p>
            <a:pPr marL="457200" lvl="1" indent="0">
              <a:spcAft>
                <a:spcPts val="1200"/>
              </a:spcAft>
              <a:buNone/>
            </a:pPr>
            <a:endParaRPr lang="de-DE" sz="2800" dirty="0">
              <a:solidFill>
                <a:schemeClr val="accent1">
                  <a:lumMod val="60000"/>
                  <a:lumOff val="40000"/>
                </a:schemeClr>
              </a:solidFill>
            </a:endParaRPr>
          </a:p>
          <a:p>
            <a:pPr marL="457200" lvl="1" indent="0">
              <a:spcAft>
                <a:spcPts val="1200"/>
              </a:spcAft>
              <a:buNone/>
            </a:pPr>
            <a:endParaRPr lang="de-DE" sz="2800" dirty="0">
              <a:solidFill>
                <a:schemeClr val="accent1">
                  <a:lumMod val="60000"/>
                  <a:lumOff val="40000"/>
                </a:schemeClr>
              </a:solidFill>
            </a:endParaRPr>
          </a:p>
        </p:txBody>
      </p:sp>
    </p:spTree>
    <p:extLst>
      <p:ext uri="{BB962C8B-B14F-4D97-AF65-F5344CB8AC3E}">
        <p14:creationId xmlns:p14="http://schemas.microsoft.com/office/powerpoint/2010/main" val="3277953992"/>
      </p:ext>
    </p:extLst>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über die Latina</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659403202"/>
              </p:ext>
            </p:extLst>
          </p:nvPr>
        </p:nvGraphicFramePr>
        <p:xfrm>
          <a:off x="251520" y="1340768"/>
          <a:ext cx="8712968" cy="5738572"/>
        </p:xfrm>
        <a:graphic>
          <a:graphicData uri="http://schemas.openxmlformats.org/drawingml/2006/table">
            <a:tbl>
              <a:tblPr firstRow="1" bandRow="1">
                <a:tableStyleId>{5C22544A-7EE6-4342-B048-85BDC9FD1C3A}</a:tableStyleId>
              </a:tblPr>
              <a:tblGrid>
                <a:gridCol w="1829698">
                  <a:extLst>
                    <a:ext uri="{9D8B030D-6E8A-4147-A177-3AD203B41FA5}">
                      <a16:colId xmlns:a16="http://schemas.microsoft.com/office/drawing/2014/main" xmlns="" val="20000"/>
                    </a:ext>
                  </a:extLst>
                </a:gridCol>
                <a:gridCol w="2363360">
                  <a:extLst>
                    <a:ext uri="{9D8B030D-6E8A-4147-A177-3AD203B41FA5}">
                      <a16:colId xmlns:a16="http://schemas.microsoft.com/office/drawing/2014/main" xmlns="" val="20001"/>
                    </a:ext>
                  </a:extLst>
                </a:gridCol>
                <a:gridCol w="2176927">
                  <a:extLst>
                    <a:ext uri="{9D8B030D-6E8A-4147-A177-3AD203B41FA5}">
                      <a16:colId xmlns:a16="http://schemas.microsoft.com/office/drawing/2014/main" xmlns="" val="20002"/>
                    </a:ext>
                  </a:extLst>
                </a:gridCol>
                <a:gridCol w="2342983">
                  <a:extLst>
                    <a:ext uri="{9D8B030D-6E8A-4147-A177-3AD203B41FA5}">
                      <a16:colId xmlns:a16="http://schemas.microsoft.com/office/drawing/2014/main" xmlns="" val="20003"/>
                    </a:ext>
                  </a:extLst>
                </a:gridCol>
              </a:tblGrid>
              <a:tr h="576064">
                <a:tc>
                  <a:txBody>
                    <a:bodyPr/>
                    <a:lstStyle/>
                    <a:p>
                      <a:endParaRPr lang="de-DE" sz="2000" dirty="0"/>
                    </a:p>
                  </a:txBody>
                  <a:tcPr anchor="ctr"/>
                </a:tc>
                <a:tc>
                  <a:txBody>
                    <a:bodyPr/>
                    <a:lstStyle/>
                    <a:p>
                      <a:pPr algn="ctr"/>
                      <a:r>
                        <a:rPr lang="de-DE" sz="2000" dirty="0"/>
                        <a:t>Kleines Latinum</a:t>
                      </a:r>
                    </a:p>
                  </a:txBody>
                  <a:tcPr anchor="ctr"/>
                </a:tc>
                <a:tc>
                  <a:txBody>
                    <a:bodyPr/>
                    <a:lstStyle/>
                    <a:p>
                      <a:pPr algn="ctr"/>
                      <a:r>
                        <a:rPr lang="de-DE" sz="2000" dirty="0"/>
                        <a:t>Latinum</a:t>
                      </a:r>
                    </a:p>
                  </a:txBody>
                  <a:tcPr anchor="ctr"/>
                </a:tc>
                <a:tc>
                  <a:txBody>
                    <a:bodyPr/>
                    <a:lstStyle/>
                    <a:p>
                      <a:pPr algn="ctr"/>
                      <a:r>
                        <a:rPr lang="de-DE" sz="2000" dirty="0"/>
                        <a:t>Großes Latinum</a:t>
                      </a:r>
                    </a:p>
                  </a:txBody>
                  <a:tcPr anchor="ctr"/>
                </a:tc>
                <a:extLst>
                  <a:ext uri="{0D108BD9-81ED-4DB2-BD59-A6C34878D82A}">
                    <a16:rowId xmlns:a16="http://schemas.microsoft.com/office/drawing/2014/main" xmlns="" val="10000"/>
                  </a:ext>
                </a:extLst>
              </a:tr>
              <a:tr h="1560174">
                <a:tc>
                  <a:txBody>
                    <a:bodyPr/>
                    <a:lstStyle/>
                    <a:p>
                      <a:r>
                        <a:rPr lang="de-DE" sz="1600" b="1" dirty="0"/>
                        <a:t>Latein</a:t>
                      </a:r>
                      <a:r>
                        <a:rPr lang="de-DE" sz="1600" b="1" baseline="0" dirty="0"/>
                        <a:t> als zweite Fremdsprache ab Jahrgang 6</a:t>
                      </a:r>
                      <a:endParaRPr lang="de-DE" sz="1600" b="1" dirty="0"/>
                    </a:p>
                  </a:txBody>
                  <a:tcPr anchor="ctr"/>
                </a:tc>
                <a:tc>
                  <a:txBody>
                    <a:bodyPr/>
                    <a:lstStyle/>
                    <a:p>
                      <a:pPr algn="ctr"/>
                      <a:r>
                        <a:rPr lang="de-DE" sz="1600" dirty="0"/>
                        <a:t>bei Versetzung in Klasse 11 mit mindestens der Note „ausreichend“</a:t>
                      </a:r>
                    </a:p>
                  </a:txBody>
                  <a:tcPr anchor="ctr"/>
                </a:tc>
                <a:tc>
                  <a:txBody>
                    <a:bodyPr/>
                    <a:lstStyle/>
                    <a:p>
                      <a:pPr algn="ctr"/>
                      <a:r>
                        <a:rPr lang="de-DE" sz="1600" dirty="0"/>
                        <a:t>am Ende der Klasse 11 mit mindestens der Note „ausreichend“</a:t>
                      </a:r>
                      <a:br>
                        <a:rPr lang="de-DE" sz="1600" dirty="0"/>
                      </a:br>
                      <a:r>
                        <a:rPr lang="de-DE" sz="1600" dirty="0"/>
                        <a:t>(05 Punkte)</a:t>
                      </a:r>
                    </a:p>
                  </a:txBody>
                  <a:tcPr anchor="ctr"/>
                </a:tc>
                <a:tc>
                  <a:txBody>
                    <a:bodyPr/>
                    <a:lstStyle/>
                    <a:p>
                      <a:pPr algn="ctr"/>
                      <a:r>
                        <a:rPr lang="de-DE" sz="1600" dirty="0"/>
                        <a:t>am</a:t>
                      </a:r>
                      <a:r>
                        <a:rPr lang="de-DE" sz="1600" baseline="0" dirty="0"/>
                        <a:t> Ende von </a:t>
                      </a:r>
                    </a:p>
                    <a:p>
                      <a:pPr algn="ctr"/>
                      <a:r>
                        <a:rPr lang="de-DE" sz="1600" baseline="0" dirty="0"/>
                        <a:t>Jahrgang 12 mit mindestens der Note „</a:t>
                      </a:r>
                      <a:r>
                        <a:rPr lang="de-DE" sz="1600" baseline="0"/>
                        <a:t>ausreichend“, </a:t>
                      </a:r>
                      <a:br>
                        <a:rPr lang="de-DE" sz="1600" baseline="0"/>
                      </a:br>
                      <a:r>
                        <a:rPr lang="de-DE" sz="1600" baseline="0"/>
                        <a:t> </a:t>
                      </a:r>
                      <a:r>
                        <a:rPr lang="de-DE" sz="1600" baseline="0" dirty="0"/>
                        <a:t>05 Punkte in 12/II</a:t>
                      </a:r>
                      <a:endParaRPr lang="de-DE" sz="1600" dirty="0"/>
                    </a:p>
                  </a:txBody>
                  <a:tcPr anchor="ctr"/>
                </a:tc>
                <a:extLst>
                  <a:ext uri="{0D108BD9-81ED-4DB2-BD59-A6C34878D82A}">
                    <a16:rowId xmlns:a16="http://schemas.microsoft.com/office/drawing/2014/main" xmlns="" val="10001"/>
                  </a:ext>
                </a:extLst>
              </a:tr>
              <a:tr h="1560174">
                <a:tc>
                  <a:txBody>
                    <a:bodyPr/>
                    <a:lstStyle/>
                    <a:p>
                      <a:r>
                        <a:rPr lang="de-DE" sz="1600" b="1" dirty="0"/>
                        <a:t>Latein als</a:t>
                      </a:r>
                      <a:r>
                        <a:rPr lang="de-DE" sz="1600" b="1" baseline="0" dirty="0"/>
                        <a:t> dritte Fremdsprache ab Jahrgang 7/8</a:t>
                      </a:r>
                      <a:endParaRPr lang="de-DE" sz="1600" b="1" dirty="0"/>
                    </a:p>
                  </a:txBody>
                  <a:tcPr anchor="ctr"/>
                </a:tc>
                <a:tc>
                  <a:txBody>
                    <a:bodyPr/>
                    <a:lstStyle/>
                    <a:p>
                      <a:pPr algn="ctr"/>
                      <a:r>
                        <a:rPr lang="de-DE" sz="1600" dirty="0"/>
                        <a:t>am Ende der Klasse 11 mit mindestens der Note „ausreichend“ </a:t>
                      </a:r>
                      <a:br>
                        <a:rPr lang="de-DE" sz="1600" dirty="0"/>
                      </a:br>
                      <a:r>
                        <a:rPr lang="de-DE" sz="1600" dirty="0"/>
                        <a:t>(05 Punkte)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dirty="0"/>
                        <a:t/>
                      </a:r>
                      <a:br>
                        <a:rPr lang="de-DE" sz="1600" dirty="0"/>
                      </a:br>
                      <a:r>
                        <a:rPr lang="de-DE" sz="1600" dirty="0"/>
                        <a:t>am Ende des Jahrgangs 12 nach 2 Halbjahren mit insgesamt 10 Punkten im Jahrgang 12 und 05 Punkten in 12/II</a:t>
                      </a:r>
                    </a:p>
                    <a:p>
                      <a:pPr algn="ctr"/>
                      <a:endParaRPr lang="de-DE" sz="1600" dirty="0"/>
                    </a:p>
                  </a:txBody>
                  <a:tcPr anchor="ctr"/>
                </a:tc>
                <a:tc>
                  <a:txBody>
                    <a:bodyPr/>
                    <a:lstStyle/>
                    <a:p>
                      <a:pPr algn="ctr"/>
                      <a:r>
                        <a:rPr lang="de-DE" sz="1600" dirty="0"/>
                        <a:t>am Ende des Jahrgangs 13 nach 4 Halbjahren mit insgesamt 10 Punkten im Jahrgang 13 und 05 Punkten in 13/II</a:t>
                      </a:r>
                    </a:p>
                  </a:txBody>
                  <a:tcPr anchor="ctr"/>
                </a:tc>
                <a:extLst>
                  <a:ext uri="{0D108BD9-81ED-4DB2-BD59-A6C34878D82A}">
                    <a16:rowId xmlns:a16="http://schemas.microsoft.com/office/drawing/2014/main" xmlns="" val="10002"/>
                  </a:ext>
                </a:extLst>
              </a:tr>
              <a:tr h="1560174">
                <a:tc>
                  <a:txBody>
                    <a:bodyPr/>
                    <a:lstStyle/>
                    <a:p>
                      <a:r>
                        <a:rPr lang="de-DE" sz="1600" b="1" dirty="0"/>
                        <a:t>Latein ab Jahrgang 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dirty="0"/>
                        <a:t>am Ende des Jahrgangs 13 nach 4 Halbjahren mit insgesamt 10 Punkten im Jahrgang 13 und 05 Punkten in 13/II</a:t>
                      </a:r>
                    </a:p>
                    <a:p>
                      <a:pPr algn="ctr"/>
                      <a:endParaRPr lang="de-DE" sz="1600" dirty="0"/>
                    </a:p>
                  </a:txBody>
                  <a:tcPr anchor="ctr"/>
                </a:tc>
                <a:tc>
                  <a:txBody>
                    <a:bodyPr/>
                    <a:lstStyle/>
                    <a:p>
                      <a:pPr algn="ctr"/>
                      <a:r>
                        <a:rPr lang="de-DE" sz="1600" dirty="0"/>
                        <a:t>Latein als Abiturfach (P4)</a:t>
                      </a:r>
                    </a:p>
                  </a:txBody>
                  <a:tcPr anchor="ctr"/>
                </a:tc>
                <a:tc>
                  <a:txBody>
                    <a:bodyPr/>
                    <a:lstStyle/>
                    <a:p>
                      <a:pPr algn="ctr"/>
                      <a:r>
                        <a:rPr lang="de-DE" sz="1600" dirty="0"/>
                        <a:t>nicht erreichbar</a:t>
                      </a: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363139729"/>
      </p:ext>
    </p:extLst>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Latein am Gymnasium BSB</a:t>
            </a:r>
          </a:p>
        </p:txBody>
      </p:sp>
      <p:sp>
        <p:nvSpPr>
          <p:cNvPr id="3" name="Inhaltsplatzhalter 2"/>
          <p:cNvSpPr>
            <a:spLocks noGrp="1"/>
          </p:cNvSpPr>
          <p:nvPr>
            <p:ph idx="1"/>
          </p:nvPr>
        </p:nvSpPr>
        <p:spPr>
          <a:xfrm>
            <a:off x="467544" y="1412776"/>
            <a:ext cx="8229600" cy="5184576"/>
          </a:xfrm>
        </p:spPr>
        <p:txBody>
          <a:bodyPr>
            <a:normAutofit/>
          </a:bodyPr>
          <a:lstStyle/>
          <a:p>
            <a:pPr lvl="1">
              <a:spcAft>
                <a:spcPts val="600"/>
              </a:spcAft>
            </a:pPr>
            <a:r>
              <a:rPr lang="de-DE" sz="2800" dirty="0">
                <a:solidFill>
                  <a:schemeClr val="accent1">
                    <a:lumMod val="60000"/>
                    <a:lumOff val="40000"/>
                  </a:schemeClr>
                </a:solidFill>
              </a:rPr>
              <a:t>Unterricht in </a:t>
            </a:r>
            <a:r>
              <a:rPr lang="de-DE" sz="2800" u="sng" dirty="0">
                <a:solidFill>
                  <a:schemeClr val="accent1">
                    <a:lumMod val="60000"/>
                    <a:lumOff val="40000"/>
                  </a:schemeClr>
                </a:solidFill>
              </a:rPr>
              <a:t>deutscher Sprache</a:t>
            </a:r>
            <a:endParaRPr lang="de-DE" sz="2800" dirty="0">
              <a:solidFill>
                <a:schemeClr val="accent1">
                  <a:lumMod val="60000"/>
                  <a:lumOff val="40000"/>
                </a:schemeClr>
              </a:solidFill>
            </a:endParaRPr>
          </a:p>
          <a:p>
            <a:pPr lvl="1"/>
            <a:r>
              <a:rPr lang="de-DE" sz="2800" dirty="0">
                <a:solidFill>
                  <a:schemeClr val="accent1">
                    <a:lumMod val="60000"/>
                    <a:lumOff val="40000"/>
                  </a:schemeClr>
                </a:solidFill>
              </a:rPr>
              <a:t>4 Wochenstunden</a:t>
            </a:r>
          </a:p>
          <a:p>
            <a:pPr lvl="1"/>
            <a:r>
              <a:rPr lang="de-DE" sz="2800" u="sng" dirty="0">
                <a:solidFill>
                  <a:schemeClr val="accent1">
                    <a:lumMod val="60000"/>
                    <a:lumOff val="40000"/>
                  </a:schemeClr>
                </a:solidFill>
              </a:rPr>
              <a:t>Inhalte</a:t>
            </a:r>
            <a:r>
              <a:rPr lang="de-DE" sz="2800" dirty="0">
                <a:solidFill>
                  <a:schemeClr val="accent1">
                    <a:lumMod val="60000"/>
                    <a:lumOff val="40000"/>
                  </a:schemeClr>
                </a:solidFill>
              </a:rPr>
              <a:t>:</a:t>
            </a:r>
          </a:p>
          <a:p>
            <a:pPr lvl="2"/>
            <a:r>
              <a:rPr lang="de-DE" sz="2800" dirty="0">
                <a:solidFill>
                  <a:schemeClr val="accent1">
                    <a:lumMod val="60000"/>
                    <a:lumOff val="40000"/>
                  </a:schemeClr>
                </a:solidFill>
              </a:rPr>
              <a:t>Grundlagen der lateinischen Sprache </a:t>
            </a:r>
          </a:p>
          <a:p>
            <a:pPr lvl="2"/>
            <a:r>
              <a:rPr lang="de-DE" sz="2800" dirty="0">
                <a:solidFill>
                  <a:schemeClr val="accent1">
                    <a:lumMod val="60000"/>
                    <a:lumOff val="40000"/>
                  </a:schemeClr>
                </a:solidFill>
              </a:rPr>
              <a:t>Aspekte der römischen Geschichte, Kultur, des alltäglichen Lebens sowie der Philosophie.</a:t>
            </a:r>
          </a:p>
          <a:p>
            <a:pPr lvl="1"/>
            <a:r>
              <a:rPr lang="de-DE" sz="2800" dirty="0">
                <a:solidFill>
                  <a:schemeClr val="accent1">
                    <a:lumMod val="60000"/>
                    <a:lumOff val="40000"/>
                  </a:schemeClr>
                </a:solidFill>
              </a:rPr>
              <a:t>Lehrbucharbeit bis ca. Klasse 9</a:t>
            </a:r>
          </a:p>
          <a:p>
            <a:pPr lvl="1"/>
            <a:r>
              <a:rPr lang="de-DE" sz="2800" dirty="0">
                <a:solidFill>
                  <a:schemeClr val="accent1">
                    <a:lumMod val="60000"/>
                    <a:lumOff val="40000"/>
                  </a:schemeClr>
                </a:solidFill>
              </a:rPr>
              <a:t>danach: Lektüre lateinischer Autoren</a:t>
            </a:r>
          </a:p>
        </p:txBody>
      </p:sp>
    </p:spTree>
    <p:extLst>
      <p:ext uri="{BB962C8B-B14F-4D97-AF65-F5344CB8AC3E}">
        <p14:creationId xmlns:p14="http://schemas.microsoft.com/office/powerpoint/2010/main" val="2774192996"/>
      </p:ext>
    </p:extLst>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Latein am Gymnasium BSB</a:t>
            </a:r>
          </a:p>
        </p:txBody>
      </p:sp>
      <p:sp>
        <p:nvSpPr>
          <p:cNvPr id="3" name="Inhaltsplatzhalter 2"/>
          <p:cNvSpPr>
            <a:spLocks noGrp="1"/>
          </p:cNvSpPr>
          <p:nvPr>
            <p:ph idx="1"/>
          </p:nvPr>
        </p:nvSpPr>
        <p:spPr>
          <a:xfrm>
            <a:off x="457200" y="1484784"/>
            <a:ext cx="8229600" cy="5112568"/>
          </a:xfrm>
        </p:spPr>
        <p:txBody>
          <a:bodyPr>
            <a:normAutofit fontScale="70000" lnSpcReduction="20000"/>
          </a:bodyPr>
          <a:lstStyle/>
          <a:p>
            <a:pPr lvl="1">
              <a:lnSpc>
                <a:spcPct val="125000"/>
              </a:lnSpc>
            </a:pPr>
            <a:r>
              <a:rPr lang="de-DE" sz="4000" dirty="0">
                <a:solidFill>
                  <a:schemeClr val="accent1">
                    <a:lumMod val="60000"/>
                    <a:lumOff val="40000"/>
                  </a:schemeClr>
                </a:solidFill>
              </a:rPr>
              <a:t>Pro Schuljahr </a:t>
            </a:r>
            <a:r>
              <a:rPr lang="de-DE" sz="4000" u="sng" dirty="0">
                <a:solidFill>
                  <a:schemeClr val="accent1">
                    <a:lumMod val="60000"/>
                    <a:lumOff val="40000"/>
                  </a:schemeClr>
                </a:solidFill>
              </a:rPr>
              <a:t>fünf Klassenarbeiten</a:t>
            </a:r>
            <a:r>
              <a:rPr lang="de-DE" sz="4000" dirty="0">
                <a:solidFill>
                  <a:schemeClr val="accent1">
                    <a:lumMod val="60000"/>
                    <a:lumOff val="40000"/>
                  </a:schemeClr>
                </a:solidFill>
              </a:rPr>
              <a:t> (ab Jg. 8: vier):</a:t>
            </a:r>
          </a:p>
          <a:p>
            <a:pPr lvl="2">
              <a:lnSpc>
                <a:spcPct val="125000"/>
              </a:lnSpc>
            </a:pPr>
            <a:r>
              <a:rPr lang="de-DE" sz="4000" dirty="0">
                <a:solidFill>
                  <a:schemeClr val="accent1">
                    <a:lumMod val="60000"/>
                    <a:lumOff val="40000"/>
                  </a:schemeClr>
                </a:solidFill>
              </a:rPr>
              <a:t>Übersetzung eines lateinischen Textes ins Deutsche</a:t>
            </a:r>
          </a:p>
          <a:p>
            <a:pPr lvl="2">
              <a:lnSpc>
                <a:spcPct val="125000"/>
              </a:lnSpc>
            </a:pPr>
            <a:r>
              <a:rPr lang="de-DE" sz="4000" dirty="0">
                <a:solidFill>
                  <a:schemeClr val="accent1">
                    <a:lumMod val="60000"/>
                    <a:lumOff val="40000"/>
                  </a:schemeClr>
                </a:solidFill>
              </a:rPr>
              <a:t>Zusatzaufgaben zu Grammatik, Inter-</a:t>
            </a:r>
            <a:r>
              <a:rPr lang="de-DE" sz="4000" dirty="0" err="1">
                <a:solidFill>
                  <a:schemeClr val="accent1">
                    <a:lumMod val="60000"/>
                    <a:lumOff val="40000"/>
                  </a:schemeClr>
                </a:solidFill>
              </a:rPr>
              <a:t>pretation</a:t>
            </a:r>
            <a:r>
              <a:rPr lang="de-DE" sz="4000" dirty="0">
                <a:solidFill>
                  <a:schemeClr val="accent1">
                    <a:lumMod val="60000"/>
                    <a:lumOff val="40000"/>
                  </a:schemeClr>
                </a:solidFill>
              </a:rPr>
              <a:t> und Beurteilung</a:t>
            </a:r>
          </a:p>
          <a:p>
            <a:pPr lvl="1">
              <a:lnSpc>
                <a:spcPct val="125000"/>
              </a:lnSpc>
            </a:pPr>
            <a:r>
              <a:rPr lang="de-DE" sz="4000" u="sng" dirty="0">
                <a:solidFill>
                  <a:schemeClr val="accent1">
                    <a:lumMod val="60000"/>
                    <a:lumOff val="40000"/>
                  </a:schemeClr>
                </a:solidFill>
              </a:rPr>
              <a:t>Sonstige Leistungen: </a:t>
            </a:r>
          </a:p>
          <a:p>
            <a:pPr lvl="2">
              <a:lnSpc>
                <a:spcPct val="125000"/>
              </a:lnSpc>
            </a:pPr>
            <a:r>
              <a:rPr lang="de-DE" sz="3800" dirty="0">
                <a:solidFill>
                  <a:schemeClr val="accent1">
                    <a:lumMod val="60000"/>
                    <a:lumOff val="40000"/>
                  </a:schemeClr>
                </a:solidFill>
              </a:rPr>
              <a:t>mündliche Mitarbeit</a:t>
            </a:r>
          </a:p>
          <a:p>
            <a:pPr lvl="2">
              <a:lnSpc>
                <a:spcPct val="125000"/>
              </a:lnSpc>
            </a:pPr>
            <a:r>
              <a:rPr lang="de-DE" sz="3800" dirty="0">
                <a:solidFill>
                  <a:schemeClr val="accent1">
                    <a:lumMod val="60000"/>
                    <a:lumOff val="40000"/>
                  </a:schemeClr>
                </a:solidFill>
              </a:rPr>
              <a:t>schriftliche Lernkontrollen (Tests) </a:t>
            </a:r>
          </a:p>
          <a:p>
            <a:pPr lvl="2">
              <a:lnSpc>
                <a:spcPct val="125000"/>
              </a:lnSpc>
            </a:pPr>
            <a:r>
              <a:rPr lang="de-DE" sz="3800" dirty="0">
                <a:solidFill>
                  <a:schemeClr val="accent1">
                    <a:lumMod val="60000"/>
                    <a:lumOff val="40000"/>
                  </a:schemeClr>
                </a:solidFill>
              </a:rPr>
              <a:t>Zusatzleistungen (z. B. Referate)</a:t>
            </a:r>
          </a:p>
        </p:txBody>
      </p:sp>
    </p:spTree>
    <p:extLst>
      <p:ext uri="{BB962C8B-B14F-4D97-AF65-F5344CB8AC3E}">
        <p14:creationId xmlns:p14="http://schemas.microsoft.com/office/powerpoint/2010/main" val="1814585285"/>
      </p:ext>
    </p:extLst>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Latein am Gymnasium BSB</a:t>
            </a:r>
          </a:p>
        </p:txBody>
      </p:sp>
      <p:sp>
        <p:nvSpPr>
          <p:cNvPr id="3" name="Inhaltsplatzhalter 2"/>
          <p:cNvSpPr>
            <a:spLocks noGrp="1"/>
          </p:cNvSpPr>
          <p:nvPr>
            <p:ph idx="1"/>
          </p:nvPr>
        </p:nvSpPr>
        <p:spPr>
          <a:xfrm>
            <a:off x="457200" y="1600200"/>
            <a:ext cx="8229600" cy="4853136"/>
          </a:xfrm>
        </p:spPr>
        <p:txBody>
          <a:bodyPr>
            <a:normAutofit/>
          </a:bodyPr>
          <a:lstStyle/>
          <a:p>
            <a:r>
              <a:rPr lang="de-DE" sz="2800" u="sng" dirty="0">
                <a:solidFill>
                  <a:schemeClr val="accent1">
                    <a:lumMod val="60000"/>
                    <a:lumOff val="40000"/>
                  </a:schemeClr>
                </a:solidFill>
              </a:rPr>
              <a:t>Lehrwerk (Latein ab Klasse 6):</a:t>
            </a:r>
          </a:p>
          <a:p>
            <a:pPr marL="585216" lvl="1" indent="0">
              <a:buNone/>
            </a:pPr>
            <a:r>
              <a:rPr lang="de-DE" dirty="0">
                <a:solidFill>
                  <a:schemeClr val="accent1">
                    <a:lumMod val="60000"/>
                    <a:lumOff val="40000"/>
                  </a:schemeClr>
                </a:solidFill>
              </a:rPr>
              <a:t>Ab Jahrgang 6 wird</a:t>
            </a:r>
          </a:p>
          <a:p>
            <a:pPr marL="585216" lvl="1" indent="0">
              <a:buNone/>
            </a:pPr>
            <a:r>
              <a:rPr lang="de-DE" dirty="0">
                <a:solidFill>
                  <a:schemeClr val="accent1">
                    <a:lumMod val="60000"/>
                    <a:lumOff val="40000"/>
                  </a:schemeClr>
                </a:solidFill>
              </a:rPr>
              <a:t>das Lehrwerk </a:t>
            </a:r>
            <a:r>
              <a:rPr lang="de-DE" i="1" dirty="0">
                <a:solidFill>
                  <a:schemeClr val="accent1">
                    <a:lumMod val="60000"/>
                    <a:lumOff val="40000"/>
                  </a:schemeClr>
                </a:solidFill>
              </a:rPr>
              <a:t>Campus A</a:t>
            </a:r>
            <a:r>
              <a:rPr lang="de-DE" dirty="0">
                <a:solidFill>
                  <a:schemeClr val="accent1">
                    <a:lumMod val="60000"/>
                    <a:lumOff val="40000"/>
                  </a:schemeClr>
                </a:solidFill>
              </a:rPr>
              <a:t> aus dem </a:t>
            </a:r>
          </a:p>
          <a:p>
            <a:pPr marL="585216" lvl="1" indent="0">
              <a:buNone/>
            </a:pPr>
            <a:r>
              <a:rPr lang="de-DE" dirty="0">
                <a:solidFill>
                  <a:schemeClr val="accent1">
                    <a:lumMod val="60000"/>
                    <a:lumOff val="40000"/>
                  </a:schemeClr>
                </a:solidFill>
              </a:rPr>
              <a:t>C. C. Buchner-Verlag verwendet:</a:t>
            </a:r>
          </a:p>
          <a:p>
            <a:pPr marL="585216" lvl="1" indent="0">
              <a:buNone/>
            </a:pPr>
            <a:endParaRPr lang="de-DE" sz="2400" dirty="0">
              <a:solidFill>
                <a:schemeClr val="accent1">
                  <a:lumMod val="60000"/>
                  <a:lumOff val="40000"/>
                </a:schemeClr>
              </a:solidFill>
            </a:endParaRPr>
          </a:p>
          <a:p>
            <a:pPr lvl="1"/>
            <a:endParaRPr lang="de-DE" dirty="0">
              <a:solidFill>
                <a:schemeClr val="accent1">
                  <a:lumMod val="60000"/>
                  <a:lumOff val="40000"/>
                </a:schemeClr>
              </a:solidFill>
            </a:endParaRPr>
          </a:p>
          <a:p>
            <a:pPr marL="585216" lvl="1" indent="0">
              <a:buNone/>
            </a:pPr>
            <a:r>
              <a:rPr lang="de-DE" sz="2400" dirty="0">
                <a:solidFill>
                  <a:schemeClr val="accent1">
                    <a:lumMod val="60000"/>
                    <a:lumOff val="40000"/>
                  </a:schemeClr>
                </a:solidFill>
              </a:rPr>
              <a:t>Das Buch begleitet die Schüler-</a:t>
            </a:r>
          </a:p>
          <a:p>
            <a:pPr marL="585216" lvl="1" indent="0">
              <a:buNone/>
            </a:pPr>
            <a:r>
              <a:rPr lang="de-DE" dirty="0">
                <a:solidFill>
                  <a:schemeClr val="accent1">
                    <a:lumMod val="60000"/>
                    <a:lumOff val="40000"/>
                  </a:schemeClr>
                </a:solidFill>
              </a:rPr>
              <a:t>innen und Schüler mindestens bis</a:t>
            </a:r>
            <a:br>
              <a:rPr lang="de-DE" dirty="0">
                <a:solidFill>
                  <a:schemeClr val="accent1">
                    <a:lumMod val="60000"/>
                    <a:lumOff val="40000"/>
                  </a:schemeClr>
                </a:solidFill>
              </a:rPr>
            </a:br>
            <a:r>
              <a:rPr lang="de-DE" dirty="0">
                <a:solidFill>
                  <a:schemeClr val="accent1">
                    <a:lumMod val="60000"/>
                    <a:lumOff val="40000"/>
                  </a:schemeClr>
                </a:solidFill>
              </a:rPr>
              <a:t>in Klasse 9.</a:t>
            </a:r>
            <a:endParaRPr lang="de-DE" sz="2400" dirty="0">
              <a:solidFill>
                <a:schemeClr val="accent1">
                  <a:lumMod val="60000"/>
                  <a:lumOff val="40000"/>
                </a:schemeClr>
              </a:solidFill>
            </a:endParaRPr>
          </a:p>
          <a:p>
            <a:pPr lvl="1"/>
            <a:endParaRPr lang="de-DE" dirty="0">
              <a:solidFill>
                <a:schemeClr val="accent1">
                  <a:lumMod val="60000"/>
                  <a:lumOff val="40000"/>
                </a:schemeClr>
              </a:solidFill>
            </a:endParaRPr>
          </a:p>
          <a:p>
            <a:pPr lvl="1"/>
            <a:endParaRPr lang="de-DE" sz="2400" dirty="0">
              <a:solidFill>
                <a:schemeClr val="accent1">
                  <a:lumMod val="60000"/>
                  <a:lumOff val="40000"/>
                </a:schemeClr>
              </a:solidFill>
            </a:endParaRPr>
          </a:p>
          <a:p>
            <a:pPr lvl="1"/>
            <a:endParaRPr lang="de-DE" dirty="0">
              <a:solidFill>
                <a:schemeClr val="accent1">
                  <a:lumMod val="60000"/>
                  <a:lumOff val="40000"/>
                </a:schemeClr>
              </a:solidFill>
            </a:endParaRPr>
          </a:p>
          <a:p>
            <a:pPr lvl="1"/>
            <a:endParaRPr lang="de-DE" sz="2400" dirty="0">
              <a:solidFill>
                <a:schemeClr val="accent1">
                  <a:lumMod val="60000"/>
                  <a:lumOff val="40000"/>
                </a:schemeClr>
              </a:solidFill>
            </a:endParaRPr>
          </a:p>
          <a:p>
            <a:pPr lvl="1"/>
            <a:endParaRPr lang="de-DE" dirty="0">
              <a:solidFill>
                <a:schemeClr val="accent1">
                  <a:lumMod val="60000"/>
                  <a:lumOff val="4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348880"/>
            <a:ext cx="3040529" cy="4258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592817"/>
      </p:ext>
    </p:extLst>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20688"/>
            <a:ext cx="4425967" cy="6093296"/>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0097" y="620688"/>
            <a:ext cx="4445559" cy="6093296"/>
          </a:xfrm>
          <a:prstGeom prst="rect">
            <a:avLst/>
          </a:prstGeom>
        </p:spPr>
      </p:pic>
      <p:sp>
        <p:nvSpPr>
          <p:cNvPr id="6" name="Rechteck 5"/>
          <p:cNvSpPr/>
          <p:nvPr/>
        </p:nvSpPr>
        <p:spPr>
          <a:xfrm>
            <a:off x="251520" y="97468"/>
            <a:ext cx="4281951" cy="523220"/>
          </a:xfrm>
          <a:prstGeom prst="rect">
            <a:avLst/>
          </a:prstGeom>
        </p:spPr>
        <p:txBody>
          <a:bodyPr wrap="square">
            <a:spAutoFit/>
          </a:bodyPr>
          <a:lstStyle/>
          <a:p>
            <a:r>
              <a:rPr lang="de-DE" sz="2800" u="sng" dirty="0">
                <a:solidFill>
                  <a:schemeClr val="accent1">
                    <a:lumMod val="60000"/>
                    <a:lumOff val="40000"/>
                  </a:schemeClr>
                </a:solidFill>
              </a:rPr>
              <a:t>Ein erster Blick ins Buch:</a:t>
            </a:r>
          </a:p>
        </p:txBody>
      </p:sp>
    </p:spTree>
    <p:extLst>
      <p:ext uri="{BB962C8B-B14F-4D97-AF65-F5344CB8AC3E}">
        <p14:creationId xmlns:p14="http://schemas.microsoft.com/office/powerpoint/2010/main" val="951689804"/>
      </p:ext>
    </p:extLst>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ppt_w</p:attrName>
                                        </p:attrNameLst>
                                      </p:cBhvr>
                                      <p:tavLst>
                                        <p:tav tm="0" fmla="#ppt_w*sin(2.5*pi*$)">
                                          <p:val>
                                            <p:fltVal val="0"/>
                                          </p:val>
                                        </p:tav>
                                        <p:tav tm="100000">
                                          <p:val>
                                            <p:fltVal val="1"/>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7544" y="260648"/>
            <a:ext cx="4637808" cy="523220"/>
          </a:xfrm>
          <a:prstGeom prst="rect">
            <a:avLst/>
          </a:prstGeom>
        </p:spPr>
        <p:txBody>
          <a:bodyPr wrap="none">
            <a:spAutoFit/>
          </a:bodyPr>
          <a:lstStyle/>
          <a:p>
            <a:r>
              <a:rPr lang="de-DE" sz="2800" u="sng" dirty="0">
                <a:solidFill>
                  <a:schemeClr val="accent1">
                    <a:lumMod val="60000"/>
                    <a:lumOff val="40000"/>
                  </a:schemeClr>
                </a:solidFill>
              </a:rPr>
              <a:t>Insgesamt</a:t>
            </a:r>
            <a:r>
              <a:rPr lang="de-DE" u="sng" dirty="0">
                <a:solidFill>
                  <a:schemeClr val="accent1">
                    <a:lumMod val="60000"/>
                    <a:lumOff val="40000"/>
                  </a:schemeClr>
                </a:solidFill>
              </a:rPr>
              <a:t> </a:t>
            </a:r>
            <a:r>
              <a:rPr lang="de-DE" sz="2800" u="sng" dirty="0">
                <a:solidFill>
                  <a:schemeClr val="accent1">
                    <a:lumMod val="60000"/>
                    <a:lumOff val="40000"/>
                  </a:schemeClr>
                </a:solidFill>
              </a:rPr>
              <a:t>14 Themenkreise:</a:t>
            </a:r>
          </a:p>
        </p:txBody>
      </p:sp>
      <p:sp>
        <p:nvSpPr>
          <p:cNvPr id="3" name="Rechteck 2"/>
          <p:cNvSpPr/>
          <p:nvPr/>
        </p:nvSpPr>
        <p:spPr>
          <a:xfrm>
            <a:off x="-396552" y="881269"/>
            <a:ext cx="3779912" cy="592470"/>
          </a:xfrm>
          <a:prstGeom prst="rect">
            <a:avLst/>
          </a:prstGeom>
        </p:spPr>
        <p:txBody>
          <a:bodyPr wrap="square">
            <a:spAutoFit/>
          </a:bodyPr>
          <a:lstStyle/>
          <a:p>
            <a:pPr lvl="2">
              <a:lnSpc>
                <a:spcPct val="125000"/>
              </a:lnSpc>
            </a:pPr>
            <a:r>
              <a:rPr lang="de-DE" sz="2600" dirty="0">
                <a:solidFill>
                  <a:schemeClr val="accent1">
                    <a:lumMod val="60000"/>
                    <a:lumOff val="40000"/>
                  </a:schemeClr>
                </a:solidFill>
              </a:rPr>
              <a:t>Von lebensnah…</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426883"/>
            <a:ext cx="3630557" cy="5306726"/>
          </a:xfrm>
          <a:prstGeom prst="rect">
            <a:avLst/>
          </a:prstGeom>
        </p:spPr>
      </p:pic>
      <p:sp>
        <p:nvSpPr>
          <p:cNvPr id="7" name="Rechteck 6"/>
          <p:cNvSpPr/>
          <p:nvPr/>
        </p:nvSpPr>
        <p:spPr>
          <a:xfrm>
            <a:off x="3816424" y="868051"/>
            <a:ext cx="4572000" cy="558358"/>
          </a:xfrm>
          <a:prstGeom prst="rect">
            <a:avLst/>
          </a:prstGeom>
        </p:spPr>
        <p:txBody>
          <a:bodyPr>
            <a:spAutoFit/>
          </a:bodyPr>
          <a:lstStyle/>
          <a:p>
            <a:pPr lvl="2">
              <a:lnSpc>
                <a:spcPct val="125000"/>
              </a:lnSpc>
            </a:pPr>
            <a:r>
              <a:rPr lang="de-DE" sz="2600" dirty="0">
                <a:solidFill>
                  <a:schemeClr val="accent1">
                    <a:lumMod val="60000"/>
                    <a:lumOff val="40000"/>
                  </a:schemeClr>
                </a:solidFill>
              </a:rPr>
              <a:t>… bis kulturell</a:t>
            </a: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164" y="1412776"/>
            <a:ext cx="3841292" cy="5289958"/>
          </a:xfrm>
          <a:prstGeom prst="rect">
            <a:avLst/>
          </a:prstGeom>
        </p:spPr>
      </p:pic>
    </p:spTree>
    <p:extLst>
      <p:ext uri="{BB962C8B-B14F-4D97-AF65-F5344CB8AC3E}">
        <p14:creationId xmlns:p14="http://schemas.microsoft.com/office/powerpoint/2010/main" val="2227344487"/>
      </p:ext>
    </p:extLst>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Postremo</a:t>
            </a:r>
            <a:r>
              <a:rPr lang="de-DE" dirty="0"/>
              <a:t>…</a:t>
            </a:r>
            <a:br>
              <a:rPr lang="de-DE" dirty="0"/>
            </a:br>
            <a:r>
              <a:rPr lang="de-DE" dirty="0"/>
              <a:t>am Ende „Tschüss“ auf Latein</a:t>
            </a:r>
          </a:p>
        </p:txBody>
      </p:sp>
      <p:sp>
        <p:nvSpPr>
          <p:cNvPr id="3" name="Inhaltsplatzhalter 2"/>
          <p:cNvSpPr>
            <a:spLocks noGrp="1"/>
          </p:cNvSpPr>
          <p:nvPr>
            <p:ph idx="1"/>
          </p:nvPr>
        </p:nvSpPr>
        <p:spPr/>
        <p:txBody>
          <a:bodyPr>
            <a:normAutofit/>
          </a:bodyPr>
          <a:lstStyle/>
          <a:p>
            <a:pPr marL="137160" indent="0" algn="ctr">
              <a:buNone/>
            </a:pPr>
            <a:endParaRPr lang="de-DE" sz="4800" dirty="0">
              <a:solidFill>
                <a:schemeClr val="accent1">
                  <a:lumMod val="60000"/>
                  <a:lumOff val="40000"/>
                </a:schemeClr>
              </a:solidFill>
            </a:endParaRPr>
          </a:p>
          <a:p>
            <a:pPr marL="137160" indent="0" algn="ctr">
              <a:buNone/>
            </a:pPr>
            <a:r>
              <a:rPr lang="de-DE" sz="4800" dirty="0">
                <a:solidFill>
                  <a:schemeClr val="accent1">
                    <a:lumMod val="60000"/>
                    <a:lumOff val="40000"/>
                  </a:schemeClr>
                </a:solidFill>
              </a:rPr>
              <a:t>Nos </a:t>
            </a:r>
            <a:r>
              <a:rPr lang="de-DE" sz="4800" dirty="0" err="1">
                <a:solidFill>
                  <a:schemeClr val="accent1">
                    <a:lumMod val="60000"/>
                    <a:lumOff val="40000"/>
                  </a:schemeClr>
                </a:solidFill>
              </a:rPr>
              <a:t>vobis</a:t>
            </a:r>
            <a:r>
              <a:rPr lang="de-DE" sz="4800" dirty="0">
                <a:solidFill>
                  <a:schemeClr val="accent1">
                    <a:lumMod val="60000"/>
                    <a:lumOff val="40000"/>
                  </a:schemeClr>
                </a:solidFill>
              </a:rPr>
              <a:t> </a:t>
            </a:r>
            <a:r>
              <a:rPr lang="de-DE" sz="4800" dirty="0" err="1">
                <a:solidFill>
                  <a:schemeClr val="accent1">
                    <a:lumMod val="60000"/>
                    <a:lumOff val="40000"/>
                  </a:schemeClr>
                </a:solidFill>
              </a:rPr>
              <a:t>gratias</a:t>
            </a:r>
            <a:r>
              <a:rPr lang="de-DE" sz="4800" dirty="0">
                <a:solidFill>
                  <a:schemeClr val="accent1">
                    <a:lumMod val="60000"/>
                    <a:lumOff val="40000"/>
                  </a:schemeClr>
                </a:solidFill>
              </a:rPr>
              <a:t> pro </a:t>
            </a:r>
            <a:r>
              <a:rPr lang="de-DE" sz="4800" dirty="0" err="1">
                <a:solidFill>
                  <a:schemeClr val="accent1">
                    <a:lumMod val="60000"/>
                    <a:lumOff val="40000"/>
                  </a:schemeClr>
                </a:solidFill>
              </a:rPr>
              <a:t>attentione</a:t>
            </a:r>
            <a:r>
              <a:rPr lang="de-DE" sz="4800" dirty="0">
                <a:solidFill>
                  <a:schemeClr val="accent1">
                    <a:lumMod val="60000"/>
                    <a:lumOff val="40000"/>
                  </a:schemeClr>
                </a:solidFill>
              </a:rPr>
              <a:t> </a:t>
            </a:r>
            <a:r>
              <a:rPr lang="de-DE" sz="4800" dirty="0" err="1">
                <a:solidFill>
                  <a:schemeClr val="accent1">
                    <a:lumMod val="60000"/>
                    <a:lumOff val="40000"/>
                  </a:schemeClr>
                </a:solidFill>
              </a:rPr>
              <a:t>vestra</a:t>
            </a:r>
            <a:r>
              <a:rPr lang="de-DE" sz="4800" dirty="0">
                <a:solidFill>
                  <a:schemeClr val="accent1">
                    <a:lumMod val="60000"/>
                    <a:lumOff val="40000"/>
                  </a:schemeClr>
                </a:solidFill>
              </a:rPr>
              <a:t> </a:t>
            </a:r>
            <a:r>
              <a:rPr lang="de-DE" sz="4800" dirty="0" err="1">
                <a:solidFill>
                  <a:schemeClr val="accent1">
                    <a:lumMod val="60000"/>
                    <a:lumOff val="40000"/>
                  </a:schemeClr>
                </a:solidFill>
              </a:rPr>
              <a:t>agimus</a:t>
            </a:r>
            <a:r>
              <a:rPr lang="de-DE" sz="4800" dirty="0">
                <a:solidFill>
                  <a:schemeClr val="accent1">
                    <a:lumMod val="60000"/>
                    <a:lumOff val="40000"/>
                  </a:schemeClr>
                </a:solidFill>
              </a:rPr>
              <a:t> !</a:t>
            </a:r>
          </a:p>
          <a:p>
            <a:pPr marL="137160" indent="0" algn="ctr">
              <a:buNone/>
            </a:pPr>
            <a:endParaRPr lang="de-DE" sz="4800" dirty="0">
              <a:solidFill>
                <a:schemeClr val="accent1">
                  <a:lumMod val="60000"/>
                  <a:lumOff val="40000"/>
                </a:schemeClr>
              </a:solidFill>
            </a:endParaRPr>
          </a:p>
          <a:p>
            <a:pPr marL="137160" indent="0" algn="ctr">
              <a:buNone/>
            </a:pPr>
            <a:r>
              <a:rPr lang="de-DE" sz="4800" dirty="0">
                <a:solidFill>
                  <a:schemeClr val="accent1">
                    <a:lumMod val="60000"/>
                    <a:lumOff val="40000"/>
                  </a:schemeClr>
                </a:solidFill>
              </a:rPr>
              <a:t>Valete !</a:t>
            </a:r>
          </a:p>
        </p:txBody>
      </p:sp>
    </p:spTree>
    <p:extLst>
      <p:ext uri="{BB962C8B-B14F-4D97-AF65-F5344CB8AC3E}">
        <p14:creationId xmlns:p14="http://schemas.microsoft.com/office/powerpoint/2010/main" val="2318669938"/>
      </p:ext>
    </p:extLst>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1815933-5940-4F40-9ADD-4535A16B8E71}"/>
              </a:ext>
            </a:extLst>
          </p:cNvPr>
          <p:cNvSpPr>
            <a:spLocks noGrp="1"/>
          </p:cNvSpPr>
          <p:nvPr>
            <p:ph type="title"/>
          </p:nvPr>
        </p:nvSpPr>
        <p:spPr/>
        <p:txBody>
          <a:bodyPr>
            <a:noAutofit/>
          </a:bodyPr>
          <a:lstStyle/>
          <a:p>
            <a:r>
              <a:rPr lang="de-DE" sz="4000" dirty="0"/>
              <a:t>Was ist Latein ?</a:t>
            </a:r>
          </a:p>
        </p:txBody>
      </p:sp>
      <p:pic>
        <p:nvPicPr>
          <p:cNvPr id="7" name="Inhaltsplatzhalter 6">
            <a:extLst>
              <a:ext uri="{FF2B5EF4-FFF2-40B4-BE49-F238E27FC236}">
                <a16:creationId xmlns:a16="http://schemas.microsoft.com/office/drawing/2014/main" xmlns="" id="{38C9502F-98E8-4A29-AFC4-73A5C5CF6A7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75050" y="3861047"/>
            <a:ext cx="5111750" cy="2265115"/>
          </a:xfrm>
        </p:spPr>
      </p:pic>
      <p:pic>
        <p:nvPicPr>
          <p:cNvPr id="5" name="Grafik 4">
            <a:extLst>
              <a:ext uri="{FF2B5EF4-FFF2-40B4-BE49-F238E27FC236}">
                <a16:creationId xmlns:a16="http://schemas.microsoft.com/office/drawing/2014/main" xmlns="" id="{DED73292-B24A-4867-902C-4E4CD0AD91E4}"/>
              </a:ext>
            </a:extLst>
          </p:cNvPr>
          <p:cNvPicPr>
            <a:picLocks noChangeAspect="1"/>
          </p:cNvPicPr>
          <p:nvPr/>
        </p:nvPicPr>
        <p:blipFill>
          <a:blip r:embed="rId3"/>
          <a:stretch>
            <a:fillRect/>
          </a:stretch>
        </p:blipFill>
        <p:spPr>
          <a:xfrm>
            <a:off x="4048190" y="980729"/>
            <a:ext cx="2181111" cy="2736304"/>
          </a:xfrm>
          <a:prstGeom prst="rect">
            <a:avLst/>
          </a:prstGeom>
        </p:spPr>
      </p:pic>
      <p:sp>
        <p:nvSpPr>
          <p:cNvPr id="4" name="Textplatzhalter 3">
            <a:extLst>
              <a:ext uri="{FF2B5EF4-FFF2-40B4-BE49-F238E27FC236}">
                <a16:creationId xmlns:a16="http://schemas.microsoft.com/office/drawing/2014/main" xmlns="" id="{7313E5BB-1A1D-4D5D-B0A5-678026C15742}"/>
              </a:ext>
            </a:extLst>
          </p:cNvPr>
          <p:cNvSpPr>
            <a:spLocks noGrp="1"/>
          </p:cNvSpPr>
          <p:nvPr>
            <p:ph type="body" idx="2"/>
          </p:nvPr>
        </p:nvSpPr>
        <p:spPr/>
        <p:txBody>
          <a:bodyPr>
            <a:normAutofit lnSpcReduction="10000"/>
          </a:bodyPr>
          <a:lstStyle/>
          <a:p>
            <a:r>
              <a:rPr lang="de-DE" sz="1600" dirty="0">
                <a:latin typeface="+mj-lt"/>
              </a:rPr>
              <a:t>Latein ist die </a:t>
            </a:r>
            <a:r>
              <a:rPr lang="de-DE" sz="2000" dirty="0">
                <a:solidFill>
                  <a:srgbClr val="FFFF00"/>
                </a:solidFill>
                <a:latin typeface="+mj-lt"/>
              </a:rPr>
              <a:t>Sprache</a:t>
            </a:r>
            <a:r>
              <a:rPr lang="de-DE" sz="2000" dirty="0">
                <a:latin typeface="+mj-lt"/>
              </a:rPr>
              <a:t> </a:t>
            </a:r>
            <a:r>
              <a:rPr lang="de-DE" sz="1600" dirty="0">
                <a:latin typeface="+mj-lt"/>
              </a:rPr>
              <a:t>der</a:t>
            </a:r>
            <a:br>
              <a:rPr lang="de-DE" sz="1600" dirty="0">
                <a:latin typeface="+mj-lt"/>
              </a:rPr>
            </a:br>
            <a:r>
              <a:rPr lang="de-DE" sz="2000" dirty="0">
                <a:solidFill>
                  <a:srgbClr val="FFFF00"/>
                </a:solidFill>
                <a:latin typeface="+mj-lt"/>
              </a:rPr>
              <a:t>Römer</a:t>
            </a:r>
            <a:r>
              <a:rPr lang="de-DE" sz="2000" dirty="0">
                <a:latin typeface="+mj-lt"/>
              </a:rPr>
              <a:t>. </a:t>
            </a:r>
            <a:r>
              <a:rPr lang="de-DE" sz="2000" dirty="0">
                <a:solidFill>
                  <a:srgbClr val="FFFF00"/>
                </a:solidFill>
                <a:latin typeface="+mj-lt"/>
              </a:rPr>
              <a:t>Rom</a:t>
            </a:r>
            <a:r>
              <a:rPr lang="de-DE" sz="2000" dirty="0">
                <a:latin typeface="+mj-lt"/>
              </a:rPr>
              <a:t> </a:t>
            </a:r>
            <a:r>
              <a:rPr lang="de-DE" sz="1600" dirty="0">
                <a:latin typeface="+mj-lt"/>
              </a:rPr>
              <a:t>war vor zweitausend Jahren die </a:t>
            </a:r>
            <a:r>
              <a:rPr lang="de-DE" sz="2000" dirty="0">
                <a:solidFill>
                  <a:srgbClr val="FFFF00"/>
                </a:solidFill>
                <a:latin typeface="+mj-lt"/>
              </a:rPr>
              <a:t>Hauptstadt des</a:t>
            </a:r>
            <a:r>
              <a:rPr lang="de-DE" sz="1600" dirty="0">
                <a:solidFill>
                  <a:srgbClr val="FFFF00"/>
                </a:solidFill>
                <a:latin typeface="+mj-lt"/>
              </a:rPr>
              <a:t> </a:t>
            </a:r>
            <a:r>
              <a:rPr lang="de-DE" sz="2000" dirty="0">
                <a:solidFill>
                  <a:srgbClr val="FFFF00"/>
                </a:solidFill>
                <a:latin typeface="+mj-lt"/>
              </a:rPr>
              <a:t>Römischen Reiches</a:t>
            </a:r>
            <a:r>
              <a:rPr lang="de-DE" sz="2000" dirty="0">
                <a:latin typeface="+mj-lt"/>
              </a:rPr>
              <a:t>. </a:t>
            </a:r>
            <a:r>
              <a:rPr lang="de-DE" sz="1200" dirty="0">
                <a:latin typeface="+mj-lt"/>
              </a:rPr>
              <a:t/>
            </a:r>
            <a:br>
              <a:rPr lang="de-DE" sz="1200" dirty="0">
                <a:latin typeface="+mj-lt"/>
              </a:rPr>
            </a:br>
            <a:r>
              <a:rPr lang="de-DE" sz="1600" dirty="0">
                <a:latin typeface="+mj-lt"/>
              </a:rPr>
              <a:t>Die Römer haben uns vieles hinterlassen, z. B. das </a:t>
            </a:r>
            <a:r>
              <a:rPr lang="de-DE" sz="2000" dirty="0">
                <a:solidFill>
                  <a:srgbClr val="FFFF00"/>
                </a:solidFill>
                <a:latin typeface="+mj-lt"/>
              </a:rPr>
              <a:t>Colosseum</a:t>
            </a:r>
            <a:r>
              <a:rPr lang="de-DE" sz="1600" dirty="0">
                <a:latin typeface="+mj-lt"/>
              </a:rPr>
              <a:t>, das wir heute noch in </a:t>
            </a:r>
            <a:r>
              <a:rPr lang="de-DE" sz="2000" dirty="0">
                <a:solidFill>
                  <a:srgbClr val="FFFF00"/>
                </a:solidFill>
                <a:latin typeface="+mj-lt"/>
              </a:rPr>
              <a:t>Rom</a:t>
            </a:r>
            <a:r>
              <a:rPr lang="de-DE" sz="1600" dirty="0">
                <a:latin typeface="+mj-lt"/>
              </a:rPr>
              <a:t>, der </a:t>
            </a:r>
            <a:r>
              <a:rPr lang="de-DE" sz="2000" dirty="0">
                <a:solidFill>
                  <a:srgbClr val="FFFF00"/>
                </a:solidFill>
                <a:latin typeface="+mj-lt"/>
              </a:rPr>
              <a:t>Hauptstadt Italiens</a:t>
            </a:r>
            <a:r>
              <a:rPr lang="de-DE" sz="1600" dirty="0">
                <a:latin typeface="+mj-lt"/>
              </a:rPr>
              <a:t>, besichtigen können (s. Bild rechts unten; rechts oben das Wappen von Rom). Seit etwa 1400 Jahren gibt es aber niemanden mehr, der Latein als Muttersprache spricht. </a:t>
            </a:r>
            <a:r>
              <a:rPr lang="de-DE" sz="2000" dirty="0">
                <a:solidFill>
                  <a:srgbClr val="FFFF00"/>
                </a:solidFill>
                <a:latin typeface="+mj-lt"/>
              </a:rPr>
              <a:t>Warum lebt Latein aber dennoch??</a:t>
            </a:r>
            <a:r>
              <a:rPr lang="de-DE" sz="1600" dirty="0">
                <a:solidFill>
                  <a:srgbClr val="FFFF00"/>
                </a:solidFill>
                <a:latin typeface="+mj-lt"/>
              </a:rPr>
              <a:t> </a:t>
            </a:r>
          </a:p>
        </p:txBody>
      </p:sp>
    </p:spTree>
    <p:extLst>
      <p:ext uri="{BB962C8B-B14F-4D97-AF65-F5344CB8AC3E}">
        <p14:creationId xmlns:p14="http://schemas.microsoft.com/office/powerpoint/2010/main" val="983875602"/>
      </p:ext>
    </p:extLst>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Latein lebt…</a:t>
            </a:r>
          </a:p>
        </p:txBody>
      </p:sp>
      <p:sp>
        <p:nvSpPr>
          <p:cNvPr id="3" name="Inhaltsplatzhalter 2"/>
          <p:cNvSpPr>
            <a:spLocks noGrp="1"/>
          </p:cNvSpPr>
          <p:nvPr>
            <p:ph idx="1"/>
          </p:nvPr>
        </p:nvSpPr>
        <p:spPr>
          <a:xfrm>
            <a:off x="251520" y="1196752"/>
            <a:ext cx="8229600" cy="4709160"/>
          </a:xfrm>
        </p:spPr>
        <p:txBody>
          <a:bodyPr/>
          <a:lstStyle/>
          <a:p>
            <a:pPr marL="137160" indent="0">
              <a:buNone/>
            </a:pPr>
            <a:r>
              <a:rPr lang="de-DE" b="1" dirty="0">
                <a:solidFill>
                  <a:schemeClr val="accent1">
                    <a:lumMod val="60000"/>
                    <a:lumOff val="40000"/>
                  </a:schemeClr>
                </a:solidFill>
              </a:rPr>
              <a:t>… auf unseren Straßen:</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400" y="1677300"/>
            <a:ext cx="3230504" cy="242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3973252" y="1628800"/>
            <a:ext cx="2555776" cy="1107996"/>
          </a:xfrm>
          <a:prstGeom prst="rect">
            <a:avLst/>
          </a:prstGeom>
          <a:noFill/>
        </p:spPr>
        <p:txBody>
          <a:bodyPr wrap="square" rtlCol="0">
            <a:spAutoFit/>
          </a:bodyPr>
          <a:lstStyle/>
          <a:p>
            <a:r>
              <a:rPr lang="de-DE" sz="2200" dirty="0"/>
              <a:t>von</a:t>
            </a:r>
          </a:p>
          <a:p>
            <a:pPr algn="just"/>
            <a:r>
              <a:rPr lang="de-DE" sz="2200" i="1" dirty="0" err="1"/>
              <a:t>omnes</a:t>
            </a:r>
            <a:r>
              <a:rPr lang="de-DE" sz="2200" dirty="0"/>
              <a:t> = alle</a:t>
            </a:r>
          </a:p>
          <a:p>
            <a:r>
              <a:rPr lang="de-DE" sz="2200" i="1" dirty="0"/>
              <a:t>Omnibus</a:t>
            </a:r>
            <a:r>
              <a:rPr lang="de-DE" sz="2200" dirty="0"/>
              <a:t> = für alle</a:t>
            </a:r>
          </a:p>
        </p:txBody>
      </p:sp>
      <p:sp>
        <p:nvSpPr>
          <p:cNvPr id="8" name="Rechteck 7"/>
          <p:cNvSpPr/>
          <p:nvPr/>
        </p:nvSpPr>
        <p:spPr>
          <a:xfrm>
            <a:off x="4003829" y="2727003"/>
            <a:ext cx="5181227" cy="523220"/>
          </a:xfrm>
          <a:prstGeom prst="rect">
            <a:avLst/>
          </a:prstGeom>
        </p:spPr>
        <p:txBody>
          <a:bodyPr wrap="none">
            <a:spAutoFit/>
          </a:bodyPr>
          <a:lstStyle/>
          <a:p>
            <a:r>
              <a:rPr lang="de-DE" sz="2800" b="1" dirty="0">
                <a:solidFill>
                  <a:schemeClr val="accent1">
                    <a:lumMod val="60000"/>
                    <a:lumOff val="40000"/>
                  </a:schemeClr>
                </a:solidFill>
              </a:rPr>
              <a:t>… in unserem Einkaufswagen:</a:t>
            </a:r>
            <a:endParaRPr lang="de-DE" b="1" dirty="0">
              <a:solidFill>
                <a:schemeClr val="accent1">
                  <a:lumMod val="60000"/>
                  <a:lumOff val="40000"/>
                </a:schemeClr>
              </a:solidFill>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04248" y="3324607"/>
            <a:ext cx="2139472" cy="1303191"/>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4644008" y="3191932"/>
            <a:ext cx="2555776" cy="1785104"/>
          </a:xfrm>
          <a:prstGeom prst="rect">
            <a:avLst/>
          </a:prstGeom>
          <a:noFill/>
        </p:spPr>
        <p:txBody>
          <a:bodyPr wrap="square" rtlCol="0">
            <a:spAutoFit/>
          </a:bodyPr>
          <a:lstStyle/>
          <a:p>
            <a:r>
              <a:rPr lang="de-DE" sz="2200" dirty="0"/>
              <a:t>von</a:t>
            </a:r>
            <a:br>
              <a:rPr lang="de-DE" sz="2200" dirty="0"/>
            </a:br>
            <a:r>
              <a:rPr lang="de-DE" sz="2200" i="1" dirty="0" err="1"/>
              <a:t>niveus</a:t>
            </a:r>
            <a:r>
              <a:rPr lang="de-DE" sz="2200" i="1" dirty="0"/>
              <a:t> = </a:t>
            </a:r>
            <a:br>
              <a:rPr lang="de-DE" sz="2200" i="1" dirty="0"/>
            </a:br>
            <a:r>
              <a:rPr lang="de-DE" sz="2200" i="1" dirty="0"/>
              <a:t>schneeweiß</a:t>
            </a:r>
            <a:endParaRPr lang="de-DE" sz="2200" dirty="0"/>
          </a:p>
          <a:p>
            <a:r>
              <a:rPr lang="de-DE" sz="2200" i="1" dirty="0"/>
              <a:t>Nivea = </a:t>
            </a:r>
            <a:br>
              <a:rPr lang="de-DE" sz="2200" i="1" dirty="0"/>
            </a:br>
            <a:r>
              <a:rPr lang="de-DE" sz="2200" i="1" dirty="0"/>
              <a:t>die Schneeweiße</a:t>
            </a:r>
            <a:endParaRPr lang="de-DE" sz="2200" dirty="0"/>
          </a:p>
        </p:txBody>
      </p:sp>
      <p:sp>
        <p:nvSpPr>
          <p:cNvPr id="9" name="Rechteck 8"/>
          <p:cNvSpPr/>
          <p:nvPr/>
        </p:nvSpPr>
        <p:spPr>
          <a:xfrm>
            <a:off x="3923928" y="5157192"/>
            <a:ext cx="3576620" cy="523220"/>
          </a:xfrm>
          <a:prstGeom prst="rect">
            <a:avLst/>
          </a:prstGeom>
        </p:spPr>
        <p:txBody>
          <a:bodyPr wrap="none">
            <a:spAutoFit/>
          </a:bodyPr>
          <a:lstStyle/>
          <a:p>
            <a:r>
              <a:rPr lang="de-DE" sz="2800" b="1" dirty="0">
                <a:solidFill>
                  <a:schemeClr val="accent1">
                    <a:lumMod val="60000"/>
                    <a:lumOff val="40000"/>
                  </a:schemeClr>
                </a:solidFill>
              </a:rPr>
              <a:t>… in unserer Kultur:</a:t>
            </a:r>
          </a:p>
        </p:txBody>
      </p:sp>
      <p:sp>
        <p:nvSpPr>
          <p:cNvPr id="15" name="Textfeld 14"/>
          <p:cNvSpPr txBox="1"/>
          <p:nvPr/>
        </p:nvSpPr>
        <p:spPr>
          <a:xfrm>
            <a:off x="4113809" y="5520305"/>
            <a:ext cx="3059832" cy="769441"/>
          </a:xfrm>
          <a:prstGeom prst="rect">
            <a:avLst/>
          </a:prstGeom>
          <a:noFill/>
        </p:spPr>
        <p:txBody>
          <a:bodyPr wrap="square" rtlCol="0">
            <a:spAutoFit/>
          </a:bodyPr>
          <a:lstStyle/>
          <a:p>
            <a:r>
              <a:rPr lang="de-DE" sz="2200" dirty="0"/>
              <a:t>Mythos von Europa und dem Stier</a:t>
            </a:r>
          </a:p>
        </p:txBody>
      </p:sp>
      <p:pic>
        <p:nvPicPr>
          <p:cNvPr id="4" name="Grafik 3">
            <a:extLst>
              <a:ext uri="{FF2B5EF4-FFF2-40B4-BE49-F238E27FC236}">
                <a16:creationId xmlns:a16="http://schemas.microsoft.com/office/drawing/2014/main" xmlns="" id="{C1B5BAF5-6A5D-4F44-8813-7AB0927E3C71}"/>
              </a:ext>
            </a:extLst>
          </p:cNvPr>
          <p:cNvPicPr>
            <a:picLocks noChangeAspect="1"/>
          </p:cNvPicPr>
          <p:nvPr/>
        </p:nvPicPr>
        <p:blipFill>
          <a:blip r:embed="rId4"/>
          <a:stretch>
            <a:fillRect/>
          </a:stretch>
        </p:blipFill>
        <p:spPr>
          <a:xfrm>
            <a:off x="87931" y="4065877"/>
            <a:ext cx="3820198" cy="2742902"/>
          </a:xfrm>
          <a:prstGeom prst="rect">
            <a:avLst/>
          </a:prstGeom>
        </p:spPr>
      </p:pic>
    </p:spTree>
    <p:extLst>
      <p:ext uri="{BB962C8B-B14F-4D97-AF65-F5344CB8AC3E}">
        <p14:creationId xmlns:p14="http://schemas.microsoft.com/office/powerpoint/2010/main" val="1521065424"/>
      </p:ext>
    </p:extLst>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7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42" presetClass="entr" presetSubtype="0" fill="hold" grpId="0" nodeType="afterEffect">
                                  <p:stCondLst>
                                    <p:cond delay="70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2" grpId="0"/>
      <p:bldP spid="9"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61D140F-F590-4110-9C94-292231A9F17B}"/>
              </a:ext>
            </a:extLst>
          </p:cNvPr>
          <p:cNvSpPr>
            <a:spLocks noGrp="1"/>
          </p:cNvSpPr>
          <p:nvPr>
            <p:ph type="title"/>
          </p:nvPr>
        </p:nvSpPr>
        <p:spPr/>
        <p:txBody>
          <a:bodyPr/>
          <a:lstStyle/>
          <a:p>
            <a:r>
              <a:rPr lang="de-DE" dirty="0"/>
              <a:t>Latein lebt…</a:t>
            </a:r>
          </a:p>
        </p:txBody>
      </p:sp>
      <p:sp useBgFill="1">
        <p:nvSpPr>
          <p:cNvPr id="3" name="Inhaltsplatzhalter 2">
            <a:extLst>
              <a:ext uri="{FF2B5EF4-FFF2-40B4-BE49-F238E27FC236}">
                <a16:creationId xmlns:a16="http://schemas.microsoft.com/office/drawing/2014/main" xmlns="" id="{9C3CFA06-88D4-4DF9-87C1-D8F53D762238}"/>
              </a:ext>
            </a:extLst>
          </p:cNvPr>
          <p:cNvSpPr>
            <a:spLocks noGrp="1"/>
          </p:cNvSpPr>
          <p:nvPr>
            <p:ph idx="1"/>
          </p:nvPr>
        </p:nvSpPr>
        <p:spPr>
          <a:xfrm>
            <a:off x="827584" y="1600200"/>
            <a:ext cx="7859216" cy="2692896"/>
          </a:xfrm>
        </p:spPr>
        <p:txBody>
          <a:bodyPr>
            <a:normAutofit/>
          </a:bodyPr>
          <a:lstStyle/>
          <a:p>
            <a:r>
              <a:rPr lang="de-DE" sz="2000" dirty="0">
                <a:latin typeface="+mj-lt"/>
              </a:rPr>
              <a:t>Alle sprechen vom </a:t>
            </a:r>
            <a:r>
              <a:rPr lang="de-DE" sz="2000" dirty="0">
                <a:solidFill>
                  <a:srgbClr val="FFFF00"/>
                </a:solidFill>
                <a:latin typeface="+mj-lt"/>
              </a:rPr>
              <a:t>Coronavirus</a:t>
            </a:r>
            <a:r>
              <a:rPr lang="de-DE" sz="2000" dirty="0">
                <a:latin typeface="+mj-lt"/>
              </a:rPr>
              <a:t>. Wer aber weiß schon, dass alle jedes Mal </a:t>
            </a:r>
            <a:r>
              <a:rPr lang="de-DE" sz="2000" dirty="0">
                <a:solidFill>
                  <a:srgbClr val="FFFF00"/>
                </a:solidFill>
                <a:latin typeface="+mj-lt"/>
              </a:rPr>
              <a:t>Latein sprechen</a:t>
            </a:r>
            <a:r>
              <a:rPr lang="de-DE" sz="2000" dirty="0">
                <a:latin typeface="+mj-lt"/>
              </a:rPr>
              <a:t>, wenn sie dieses Wort in den Mund nehmen??</a:t>
            </a:r>
          </a:p>
        </p:txBody>
      </p:sp>
      <p:pic>
        <p:nvPicPr>
          <p:cNvPr id="4" name="Grafik 3">
            <a:extLst>
              <a:ext uri="{FF2B5EF4-FFF2-40B4-BE49-F238E27FC236}">
                <a16:creationId xmlns:a16="http://schemas.microsoft.com/office/drawing/2014/main" xmlns="" id="{BC22384D-21B0-4C4E-9859-F3F1294173D9}"/>
              </a:ext>
            </a:extLst>
          </p:cNvPr>
          <p:cNvPicPr>
            <a:picLocks noChangeAspect="1"/>
          </p:cNvPicPr>
          <p:nvPr/>
        </p:nvPicPr>
        <p:blipFill>
          <a:blip r:embed="rId2"/>
          <a:stretch>
            <a:fillRect/>
          </a:stretch>
        </p:blipFill>
        <p:spPr>
          <a:xfrm>
            <a:off x="3429000" y="2786959"/>
            <a:ext cx="2286000" cy="1628775"/>
          </a:xfrm>
          <a:prstGeom prst="rect">
            <a:avLst/>
          </a:prstGeom>
        </p:spPr>
      </p:pic>
      <p:sp>
        <p:nvSpPr>
          <p:cNvPr id="6" name="Rechteck 5">
            <a:extLst>
              <a:ext uri="{FF2B5EF4-FFF2-40B4-BE49-F238E27FC236}">
                <a16:creationId xmlns:a16="http://schemas.microsoft.com/office/drawing/2014/main" xmlns="" id="{3D1A7048-C2F6-4F65-9D21-CE5D406A017D}"/>
              </a:ext>
            </a:extLst>
          </p:cNvPr>
          <p:cNvSpPr/>
          <p:nvPr/>
        </p:nvSpPr>
        <p:spPr>
          <a:xfrm>
            <a:off x="1187624" y="4676074"/>
            <a:ext cx="7272808" cy="1754326"/>
          </a:xfrm>
          <a:prstGeom prst="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de-DE" dirty="0">
                <a:solidFill>
                  <a:schemeClr val="bg1"/>
                </a:solidFill>
              </a:rPr>
              <a:t>Das lateinische Wort „</a:t>
            </a:r>
            <a:r>
              <a:rPr lang="de-DE" dirty="0" err="1">
                <a:solidFill>
                  <a:schemeClr val="bg1"/>
                </a:solidFill>
              </a:rPr>
              <a:t>corona</a:t>
            </a:r>
            <a:r>
              <a:rPr lang="de-DE" dirty="0">
                <a:solidFill>
                  <a:schemeClr val="bg1"/>
                </a:solidFill>
              </a:rPr>
              <a:t>“ bedeutet „Kranz“ oder „Krone“; „</a:t>
            </a:r>
            <a:r>
              <a:rPr lang="de-DE" dirty="0" err="1">
                <a:solidFill>
                  <a:schemeClr val="bg1"/>
                </a:solidFill>
              </a:rPr>
              <a:t>virus</a:t>
            </a:r>
            <a:r>
              <a:rPr lang="de-DE" dirty="0">
                <a:solidFill>
                  <a:schemeClr val="bg1"/>
                </a:solidFill>
              </a:rPr>
              <a:t>“ hingegen „Schleim“ oder „Gift“. Unter dem Mikroskop sind bei Coronaviren die sog. Spikes erkennbar, die scheinbar einen „Kranz“ bilden (siehe oben). „Coronavirus“ bedeutet also: „Gift mit kranzförmiger Struktur“. Nun sage noch jemand, Latein sei nicht mehr aktuell…..</a:t>
            </a:r>
          </a:p>
        </p:txBody>
      </p:sp>
    </p:spTree>
    <p:extLst>
      <p:ext uri="{BB962C8B-B14F-4D97-AF65-F5344CB8AC3E}">
        <p14:creationId xmlns:p14="http://schemas.microsoft.com/office/powerpoint/2010/main" val="2283268621"/>
      </p:ext>
    </p:extLst>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Latein lebt…</a:t>
            </a:r>
          </a:p>
        </p:txBody>
      </p:sp>
      <p:sp>
        <p:nvSpPr>
          <p:cNvPr id="3" name="Inhaltsplatzhalter 2"/>
          <p:cNvSpPr>
            <a:spLocks noGrp="1"/>
          </p:cNvSpPr>
          <p:nvPr>
            <p:ph idx="1"/>
          </p:nvPr>
        </p:nvSpPr>
        <p:spPr>
          <a:xfrm>
            <a:off x="457200" y="1340768"/>
            <a:ext cx="8229600" cy="533400"/>
          </a:xfrm>
        </p:spPr>
        <p:txBody>
          <a:bodyPr/>
          <a:lstStyle/>
          <a:p>
            <a:r>
              <a:rPr lang="de-DE" b="1" dirty="0">
                <a:solidFill>
                  <a:schemeClr val="accent1">
                    <a:lumMod val="60000"/>
                    <a:lumOff val="40000"/>
                  </a:schemeClr>
                </a:solidFill>
              </a:rPr>
              <a:t>… in unseren Sprachen: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 t="27185" r="22000" b="4890"/>
          <a:stretch/>
        </p:blipFill>
        <p:spPr bwMode="auto">
          <a:xfrm>
            <a:off x="1907704" y="1988840"/>
            <a:ext cx="5475091"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e Legende 3"/>
          <p:cNvSpPr/>
          <p:nvPr/>
        </p:nvSpPr>
        <p:spPr>
          <a:xfrm>
            <a:off x="5192283" y="1268760"/>
            <a:ext cx="2232248" cy="1944216"/>
          </a:xfrm>
          <a:prstGeom prst="wedgeEllipseCallout">
            <a:avLst>
              <a:gd name="adj1" fmla="val -48268"/>
              <a:gd name="adj2" fmla="val 6591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2800" dirty="0"/>
              <a:t>Frucht</a:t>
            </a:r>
            <a:endParaRPr lang="de-DE" dirty="0"/>
          </a:p>
        </p:txBody>
      </p:sp>
      <p:sp>
        <p:nvSpPr>
          <p:cNvPr id="5" name="Ovale Legende 4"/>
          <p:cNvSpPr/>
          <p:nvPr/>
        </p:nvSpPr>
        <p:spPr>
          <a:xfrm>
            <a:off x="35496" y="4725143"/>
            <a:ext cx="2279711" cy="1860309"/>
          </a:xfrm>
          <a:prstGeom prst="wedgeEllipseCallout">
            <a:avLst>
              <a:gd name="adj1" fmla="val 67341"/>
              <a:gd name="adj2" fmla="val -13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2800" dirty="0" err="1"/>
              <a:t>fruta</a:t>
            </a:r>
            <a:endParaRPr lang="de-DE" dirty="0"/>
          </a:p>
        </p:txBody>
      </p:sp>
      <p:sp>
        <p:nvSpPr>
          <p:cNvPr id="6" name="Ovale Legende 5"/>
          <p:cNvSpPr/>
          <p:nvPr/>
        </p:nvSpPr>
        <p:spPr>
          <a:xfrm>
            <a:off x="323528" y="1974289"/>
            <a:ext cx="2232248" cy="1728192"/>
          </a:xfrm>
          <a:prstGeom prst="wedgeEllipseCallout">
            <a:avLst>
              <a:gd name="adj1" fmla="val 88295"/>
              <a:gd name="adj2" fmla="val 2785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2800" dirty="0" err="1"/>
              <a:t>fruit</a:t>
            </a:r>
            <a:endParaRPr lang="de-DE" sz="2800" dirty="0"/>
          </a:p>
        </p:txBody>
      </p:sp>
      <p:sp>
        <p:nvSpPr>
          <p:cNvPr id="7" name="Ovale Legende 6"/>
          <p:cNvSpPr/>
          <p:nvPr/>
        </p:nvSpPr>
        <p:spPr>
          <a:xfrm>
            <a:off x="6050647" y="5229200"/>
            <a:ext cx="2664296" cy="1440159"/>
          </a:xfrm>
          <a:prstGeom prst="wedgeEllipseCallout">
            <a:avLst>
              <a:gd name="adj1" fmla="val -78722"/>
              <a:gd name="adj2" fmla="val -540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2800" dirty="0" err="1"/>
              <a:t>frutto</a:t>
            </a:r>
            <a:endParaRPr lang="de-DE" dirty="0"/>
          </a:p>
        </p:txBody>
      </p:sp>
      <p:sp>
        <p:nvSpPr>
          <p:cNvPr id="9" name="Ovale Legende 8"/>
          <p:cNvSpPr/>
          <p:nvPr/>
        </p:nvSpPr>
        <p:spPr>
          <a:xfrm>
            <a:off x="2915816" y="5229200"/>
            <a:ext cx="2322038" cy="1628800"/>
          </a:xfrm>
          <a:prstGeom prst="wedgeEllipseCallout">
            <a:avLst>
              <a:gd name="adj1" fmla="val -3323"/>
              <a:gd name="adj2" fmla="val -7957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2800" dirty="0" err="1"/>
              <a:t>fruit</a:t>
            </a:r>
            <a:endParaRPr lang="de-DE" dirty="0"/>
          </a:p>
        </p:txBody>
      </p:sp>
      <p:sp>
        <p:nvSpPr>
          <p:cNvPr id="10" name="Ovale Legende 9"/>
          <p:cNvSpPr/>
          <p:nvPr/>
        </p:nvSpPr>
        <p:spPr>
          <a:xfrm>
            <a:off x="6660232" y="2852936"/>
            <a:ext cx="2448272" cy="1728192"/>
          </a:xfrm>
          <a:prstGeom prst="wedgeEllipseCallout">
            <a:avLst>
              <a:gd name="adj1" fmla="val -44649"/>
              <a:gd name="adj2" fmla="val 4423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2800" dirty="0" err="1"/>
              <a:t>frukte</a:t>
            </a:r>
            <a:endParaRPr lang="de-DE" dirty="0"/>
          </a:p>
        </p:txBody>
      </p:sp>
      <p:sp>
        <p:nvSpPr>
          <p:cNvPr id="8" name="Textfeld 7"/>
          <p:cNvSpPr txBox="1"/>
          <p:nvPr/>
        </p:nvSpPr>
        <p:spPr>
          <a:xfrm>
            <a:off x="3059831" y="3789040"/>
            <a:ext cx="3263761"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de-DE" sz="2400" dirty="0"/>
              <a:t>        </a:t>
            </a:r>
            <a:r>
              <a:rPr lang="de-DE" sz="2400" dirty="0">
                <a:solidFill>
                  <a:schemeClr val="bg1"/>
                </a:solidFill>
              </a:rPr>
              <a:t>Latein:  </a:t>
            </a:r>
            <a:r>
              <a:rPr lang="de-DE" sz="2400" dirty="0" err="1">
                <a:solidFill>
                  <a:schemeClr val="bg1"/>
                </a:solidFill>
              </a:rPr>
              <a:t>fructus</a:t>
            </a:r>
            <a:endParaRPr lang="de-DE" sz="2400" dirty="0">
              <a:solidFill>
                <a:schemeClr val="bg1"/>
              </a:solidFill>
            </a:endParaRPr>
          </a:p>
        </p:txBody>
      </p:sp>
    </p:spTree>
    <p:extLst>
      <p:ext uri="{BB962C8B-B14F-4D97-AF65-F5344CB8AC3E}">
        <p14:creationId xmlns:p14="http://schemas.microsoft.com/office/powerpoint/2010/main" val="79435336"/>
      </p:ext>
    </p:extLst>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F4E7A59-2A51-4472-AD56-F160231635FB}"/>
              </a:ext>
            </a:extLst>
          </p:cNvPr>
          <p:cNvSpPr>
            <a:spLocks noGrp="1"/>
          </p:cNvSpPr>
          <p:nvPr>
            <p:ph type="title"/>
          </p:nvPr>
        </p:nvSpPr>
        <p:spPr/>
        <p:txBody>
          <a:bodyPr>
            <a:normAutofit fontScale="90000"/>
          </a:bodyPr>
          <a:lstStyle/>
          <a:p>
            <a:r>
              <a:rPr lang="de-DE" dirty="0"/>
              <a:t>Latein: Muttersprache Europas</a:t>
            </a:r>
          </a:p>
        </p:txBody>
      </p:sp>
      <p:sp>
        <p:nvSpPr>
          <p:cNvPr id="3" name="Inhaltsplatzhalter 2">
            <a:extLst>
              <a:ext uri="{FF2B5EF4-FFF2-40B4-BE49-F238E27FC236}">
                <a16:creationId xmlns:a16="http://schemas.microsoft.com/office/drawing/2014/main" xmlns="" id="{8953C29B-720B-4FC0-8308-F9835CE76B2F}"/>
              </a:ext>
            </a:extLst>
          </p:cNvPr>
          <p:cNvSpPr>
            <a:spLocks noGrp="1"/>
          </p:cNvSpPr>
          <p:nvPr>
            <p:ph sz="half" idx="1"/>
          </p:nvPr>
        </p:nvSpPr>
        <p:spPr/>
        <p:txBody>
          <a:bodyPr>
            <a:normAutofit lnSpcReduction="10000"/>
          </a:bodyPr>
          <a:lstStyle/>
          <a:p>
            <a:r>
              <a:rPr lang="de-DE" dirty="0">
                <a:solidFill>
                  <a:srgbClr val="FFFF00"/>
                </a:solidFill>
                <a:latin typeface="+mj-lt"/>
              </a:rPr>
              <a:t>Ohne Latein weder Deutsch noch Französisch!</a:t>
            </a:r>
            <a:br>
              <a:rPr lang="de-DE" dirty="0">
                <a:solidFill>
                  <a:srgbClr val="FFFF00"/>
                </a:solidFill>
                <a:latin typeface="+mj-lt"/>
              </a:rPr>
            </a:br>
            <a:r>
              <a:rPr lang="de-DE" dirty="0">
                <a:solidFill>
                  <a:srgbClr val="FFFF00"/>
                </a:solidFill>
                <a:latin typeface="+mj-lt"/>
              </a:rPr>
              <a:t/>
            </a:r>
            <a:br>
              <a:rPr lang="de-DE" dirty="0">
                <a:solidFill>
                  <a:srgbClr val="FFFF00"/>
                </a:solidFill>
                <a:latin typeface="+mj-lt"/>
              </a:rPr>
            </a:br>
            <a:r>
              <a:rPr lang="de-DE" sz="1600" dirty="0">
                <a:latin typeface="+mj-lt"/>
              </a:rPr>
              <a:t>Wir haben gesehen:</a:t>
            </a:r>
            <a:br>
              <a:rPr lang="de-DE" sz="1600" dirty="0">
                <a:latin typeface="+mj-lt"/>
              </a:rPr>
            </a:br>
            <a:r>
              <a:rPr lang="de-DE" sz="1600" dirty="0">
                <a:latin typeface="+mj-lt"/>
              </a:rPr>
              <a:t>Ohne Latein gäbe es heute weder Französisch, Spanisch oder Italienisch, aber auch kein Deutsch oder Englisch, so wie wir es kennen. Latein und die Römische Kultur beeinflussen uns seit mehr als 2000 Jahren.</a:t>
            </a:r>
            <a:br>
              <a:rPr lang="de-DE" sz="1600" dirty="0">
                <a:latin typeface="+mj-lt"/>
              </a:rPr>
            </a:br>
            <a:r>
              <a:rPr lang="de-DE" sz="1600" dirty="0">
                <a:latin typeface="+mj-lt"/>
              </a:rPr>
              <a:t>Ohne Latein wären wir nicht die, die wir heute sind! Ohne Latein gäbe es das moderne Europa nicht!!!</a:t>
            </a:r>
          </a:p>
        </p:txBody>
      </p:sp>
      <p:pic>
        <p:nvPicPr>
          <p:cNvPr id="5" name="Inhaltsplatzhalter 4">
            <a:extLst>
              <a:ext uri="{FF2B5EF4-FFF2-40B4-BE49-F238E27FC236}">
                <a16:creationId xmlns:a16="http://schemas.microsoft.com/office/drawing/2014/main" xmlns="" id="{EF553048-F139-4DD2-867F-D93B0F3C48A6}"/>
              </a:ext>
            </a:extLst>
          </p:cNvPr>
          <p:cNvPicPr>
            <a:picLocks noGrp="1" noChangeAspect="1"/>
          </p:cNvPicPr>
          <p:nvPr>
            <p:ph sz="half" idx="2"/>
          </p:nvPr>
        </p:nvPicPr>
        <p:blipFill>
          <a:blip r:embed="rId2"/>
          <a:stretch>
            <a:fillRect/>
          </a:stretch>
        </p:blipFill>
        <p:spPr>
          <a:xfrm>
            <a:off x="5343525" y="3933056"/>
            <a:ext cx="1216654" cy="792138"/>
          </a:xfrm>
          <a:prstGeom prst="rect">
            <a:avLst/>
          </a:prstGeom>
        </p:spPr>
      </p:pic>
      <p:pic>
        <p:nvPicPr>
          <p:cNvPr id="7" name="Grafik 6">
            <a:extLst>
              <a:ext uri="{FF2B5EF4-FFF2-40B4-BE49-F238E27FC236}">
                <a16:creationId xmlns:a16="http://schemas.microsoft.com/office/drawing/2014/main" xmlns="" id="{BCEB6E9C-8B97-46F4-AEE8-7A848AF26137}"/>
              </a:ext>
            </a:extLst>
          </p:cNvPr>
          <p:cNvPicPr>
            <a:picLocks noChangeAspect="1"/>
          </p:cNvPicPr>
          <p:nvPr/>
        </p:nvPicPr>
        <p:blipFill>
          <a:blip r:embed="rId3"/>
          <a:stretch>
            <a:fillRect/>
          </a:stretch>
        </p:blipFill>
        <p:spPr>
          <a:xfrm>
            <a:off x="6948264" y="3157537"/>
            <a:ext cx="1584176" cy="1143000"/>
          </a:xfrm>
          <a:prstGeom prst="rect">
            <a:avLst/>
          </a:prstGeom>
        </p:spPr>
      </p:pic>
      <p:pic>
        <p:nvPicPr>
          <p:cNvPr id="8" name="Grafik 7">
            <a:extLst>
              <a:ext uri="{FF2B5EF4-FFF2-40B4-BE49-F238E27FC236}">
                <a16:creationId xmlns:a16="http://schemas.microsoft.com/office/drawing/2014/main" xmlns="" id="{A3BC4318-BA9C-428E-B98A-59FE9C6717E6}"/>
              </a:ext>
            </a:extLst>
          </p:cNvPr>
          <p:cNvPicPr>
            <a:picLocks noChangeAspect="1"/>
          </p:cNvPicPr>
          <p:nvPr/>
        </p:nvPicPr>
        <p:blipFill>
          <a:blip r:embed="rId4"/>
          <a:stretch>
            <a:fillRect/>
          </a:stretch>
        </p:blipFill>
        <p:spPr>
          <a:xfrm>
            <a:off x="6084168" y="1196752"/>
            <a:ext cx="1368152" cy="1512168"/>
          </a:xfrm>
          <a:prstGeom prst="rect">
            <a:avLst/>
          </a:prstGeom>
        </p:spPr>
      </p:pic>
      <p:pic>
        <p:nvPicPr>
          <p:cNvPr id="1026" name="Picture 2" descr="Italienische Flagge - Bilder und Stockfotos - iStock">
            <a:extLst>
              <a:ext uri="{FF2B5EF4-FFF2-40B4-BE49-F238E27FC236}">
                <a16:creationId xmlns:a16="http://schemas.microsoft.com/office/drawing/2014/main" xmlns="" id="{C1A290FE-DB1D-4B1F-9DBB-39EC4A479D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9" y="2566989"/>
            <a:ext cx="1323975" cy="10060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xmlns="" id="{A264114A-282C-412C-9112-DDAC782FE4AA}"/>
              </a:ext>
            </a:extLst>
          </p:cNvPr>
          <p:cNvPicPr>
            <a:picLocks noChangeAspect="1"/>
          </p:cNvPicPr>
          <p:nvPr/>
        </p:nvPicPr>
        <p:blipFill>
          <a:blip r:embed="rId6"/>
          <a:stretch>
            <a:fillRect/>
          </a:stretch>
        </p:blipFill>
        <p:spPr>
          <a:xfrm>
            <a:off x="5343524" y="5302696"/>
            <a:ext cx="3188915" cy="1142999"/>
          </a:xfrm>
          <a:prstGeom prst="rect">
            <a:avLst/>
          </a:prstGeom>
        </p:spPr>
      </p:pic>
    </p:spTree>
    <p:extLst>
      <p:ext uri="{BB962C8B-B14F-4D97-AF65-F5344CB8AC3E}">
        <p14:creationId xmlns:p14="http://schemas.microsoft.com/office/powerpoint/2010/main" val="541288472"/>
      </p:ext>
    </p:extLst>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C55C7EE-9BE9-4BD6-858F-05AB83B5D2D2}"/>
              </a:ext>
            </a:extLst>
          </p:cNvPr>
          <p:cNvSpPr>
            <a:spLocks noGrp="1"/>
          </p:cNvSpPr>
          <p:nvPr>
            <p:ph type="title"/>
          </p:nvPr>
        </p:nvSpPr>
        <p:spPr/>
        <p:txBody>
          <a:bodyPr/>
          <a:lstStyle/>
          <a:p>
            <a:r>
              <a:rPr lang="de-DE" dirty="0"/>
              <a:t>Lateinunterricht…</a:t>
            </a:r>
          </a:p>
        </p:txBody>
      </p:sp>
      <p:sp>
        <p:nvSpPr>
          <p:cNvPr id="3" name="Inhaltsplatzhalter 2">
            <a:extLst>
              <a:ext uri="{FF2B5EF4-FFF2-40B4-BE49-F238E27FC236}">
                <a16:creationId xmlns:a16="http://schemas.microsoft.com/office/drawing/2014/main" xmlns="" id="{A763A72D-D07F-46BE-A6FA-F773F8AE1215}"/>
              </a:ext>
            </a:extLst>
          </p:cNvPr>
          <p:cNvSpPr>
            <a:spLocks noGrp="1"/>
          </p:cNvSpPr>
          <p:nvPr>
            <p:ph idx="1"/>
          </p:nvPr>
        </p:nvSpPr>
        <p:spPr/>
        <p:txBody>
          <a:bodyPr/>
          <a:lstStyle/>
          <a:p>
            <a:r>
              <a:rPr lang="de-DE" dirty="0">
                <a:solidFill>
                  <a:srgbClr val="FFFF00"/>
                </a:solidFill>
              </a:rPr>
              <a:t>Wie geht das? Was lernt man da? Wer macht es?</a:t>
            </a:r>
            <a:r>
              <a:rPr lang="de-DE" dirty="0"/>
              <a:t/>
            </a:r>
            <a:br>
              <a:rPr lang="de-DE" dirty="0"/>
            </a:br>
            <a:r>
              <a:rPr lang="de-DE" sz="2000" dirty="0">
                <a:latin typeface="+mj-lt"/>
              </a:rPr>
              <a:t>Im Lateinunterricht lernst du vor allem die Sprache kennen, und zwar so genau wie in keinem anderen sprachlichen Fach. Natürlich könntest du das auch </a:t>
            </a:r>
            <a:br>
              <a:rPr lang="de-DE" sz="2000" dirty="0">
                <a:latin typeface="+mj-lt"/>
              </a:rPr>
            </a:br>
            <a:r>
              <a:rPr lang="de-DE" sz="2000" dirty="0">
                <a:latin typeface="+mj-lt"/>
              </a:rPr>
              <a:t>in anderen Fächern lernen, aber diese </a:t>
            </a:r>
            <a:br>
              <a:rPr lang="de-DE" sz="2000" dirty="0">
                <a:latin typeface="+mj-lt"/>
              </a:rPr>
            </a:br>
            <a:r>
              <a:rPr lang="de-DE" sz="2000" dirty="0">
                <a:latin typeface="+mj-lt"/>
              </a:rPr>
              <a:t>Fächer, etwa Deutsch, Englisch oder </a:t>
            </a:r>
            <a:br>
              <a:rPr lang="de-DE" sz="2000" dirty="0">
                <a:latin typeface="+mj-lt"/>
              </a:rPr>
            </a:br>
            <a:r>
              <a:rPr lang="de-DE" sz="2000" dirty="0">
                <a:latin typeface="+mj-lt"/>
              </a:rPr>
              <a:t>Französisch, haben dafür nicht so viel </a:t>
            </a:r>
            <a:br>
              <a:rPr lang="de-DE" sz="2000" dirty="0">
                <a:latin typeface="+mj-lt"/>
              </a:rPr>
            </a:br>
            <a:r>
              <a:rPr lang="de-DE" sz="2000" dirty="0">
                <a:latin typeface="+mj-lt"/>
              </a:rPr>
              <a:t>Zeit. Was du in Latein lernen kannst, </a:t>
            </a:r>
            <a:br>
              <a:rPr lang="de-DE" sz="2000" dirty="0">
                <a:latin typeface="+mj-lt"/>
              </a:rPr>
            </a:br>
            <a:r>
              <a:rPr lang="de-DE" sz="2000" dirty="0">
                <a:latin typeface="+mj-lt"/>
              </a:rPr>
              <a:t>hilft dir deshalb auch in anderen </a:t>
            </a:r>
            <a:br>
              <a:rPr lang="de-DE" sz="2000" dirty="0">
                <a:latin typeface="+mj-lt"/>
              </a:rPr>
            </a:br>
            <a:r>
              <a:rPr lang="de-DE" sz="2000" dirty="0">
                <a:latin typeface="+mj-lt"/>
              </a:rPr>
              <a:t>Fächern. Viele lernen sogar besser </a:t>
            </a:r>
            <a:br>
              <a:rPr lang="de-DE" sz="2000" dirty="0">
                <a:latin typeface="+mj-lt"/>
              </a:rPr>
            </a:br>
            <a:r>
              <a:rPr lang="de-DE" sz="2000" dirty="0">
                <a:latin typeface="+mj-lt"/>
              </a:rPr>
              <a:t>moderne Fremdsprachen, wenn sie </a:t>
            </a:r>
            <a:br>
              <a:rPr lang="de-DE" sz="2000" dirty="0">
                <a:latin typeface="+mj-lt"/>
              </a:rPr>
            </a:br>
            <a:r>
              <a:rPr lang="de-DE" sz="2000" dirty="0">
                <a:latin typeface="+mj-lt"/>
              </a:rPr>
              <a:t>Latein können. </a:t>
            </a:r>
            <a:endParaRPr lang="de-DE" sz="2000" dirty="0"/>
          </a:p>
        </p:txBody>
      </p:sp>
      <p:pic>
        <p:nvPicPr>
          <p:cNvPr id="4" name="Grafik 3">
            <a:extLst>
              <a:ext uri="{FF2B5EF4-FFF2-40B4-BE49-F238E27FC236}">
                <a16:creationId xmlns:a16="http://schemas.microsoft.com/office/drawing/2014/main" xmlns="" id="{EB66CFB7-8CE3-4209-9D02-76E6F6860092}"/>
              </a:ext>
            </a:extLst>
          </p:cNvPr>
          <p:cNvPicPr>
            <a:picLocks noChangeAspect="1"/>
          </p:cNvPicPr>
          <p:nvPr/>
        </p:nvPicPr>
        <p:blipFill>
          <a:blip r:embed="rId2"/>
          <a:stretch>
            <a:fillRect/>
          </a:stretch>
        </p:blipFill>
        <p:spPr>
          <a:xfrm>
            <a:off x="6084168" y="3429000"/>
            <a:ext cx="2520280" cy="2952328"/>
          </a:xfrm>
          <a:prstGeom prst="rect">
            <a:avLst/>
          </a:prstGeom>
        </p:spPr>
      </p:pic>
    </p:spTree>
    <p:extLst>
      <p:ext uri="{BB962C8B-B14F-4D97-AF65-F5344CB8AC3E}">
        <p14:creationId xmlns:p14="http://schemas.microsoft.com/office/powerpoint/2010/main" val="511377255"/>
      </p:ext>
    </p:extLst>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3479B7-ECA7-446A-A13D-88D51DE5A649}"/>
              </a:ext>
            </a:extLst>
          </p:cNvPr>
          <p:cNvSpPr>
            <a:spLocks noGrp="1"/>
          </p:cNvSpPr>
          <p:nvPr>
            <p:ph type="title"/>
          </p:nvPr>
        </p:nvSpPr>
        <p:spPr/>
        <p:txBody>
          <a:bodyPr>
            <a:normAutofit fontScale="90000"/>
          </a:bodyPr>
          <a:lstStyle/>
          <a:p>
            <a:r>
              <a:rPr lang="de-DE" dirty="0"/>
              <a:t>…am Gymnasium Bersenbrück</a:t>
            </a:r>
            <a:br>
              <a:rPr lang="de-DE" dirty="0"/>
            </a:br>
            <a:r>
              <a:rPr lang="de-DE" dirty="0"/>
              <a:t/>
            </a:r>
            <a:br>
              <a:rPr lang="de-DE" dirty="0"/>
            </a:br>
            <a:endParaRPr lang="de-DE" dirty="0"/>
          </a:p>
        </p:txBody>
      </p:sp>
      <p:sp>
        <p:nvSpPr>
          <p:cNvPr id="3" name="Rechteck 2">
            <a:extLst>
              <a:ext uri="{FF2B5EF4-FFF2-40B4-BE49-F238E27FC236}">
                <a16:creationId xmlns:a16="http://schemas.microsoft.com/office/drawing/2014/main" xmlns="" id="{4A3A53CF-9542-4E85-88DA-D2D41EB884ED}"/>
              </a:ext>
            </a:extLst>
          </p:cNvPr>
          <p:cNvSpPr/>
          <p:nvPr/>
        </p:nvSpPr>
        <p:spPr>
          <a:xfrm>
            <a:off x="899592" y="776322"/>
            <a:ext cx="7560840" cy="4801314"/>
          </a:xfrm>
          <a:prstGeom prst="rect">
            <a:avLst/>
          </a:prstGeom>
          <a:solidFill>
            <a:schemeClr val="accent1"/>
          </a:soli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de-DE" dirty="0">
                <a:solidFill>
                  <a:schemeClr val="bg1"/>
                </a:solidFill>
              </a:rPr>
              <a:t>Löst du gern Rätsel? Kannst du genau hinsehen? Hast du Geduld? Willst du unbedingt Geheimnisse ergründen? Dann ist Latein vielleicht das Richtige für dich.</a:t>
            </a:r>
            <a:br>
              <a:rPr lang="de-DE" dirty="0">
                <a:solidFill>
                  <a:schemeClr val="bg1"/>
                </a:solidFill>
              </a:rPr>
            </a:br>
            <a:r>
              <a:rPr lang="de-DE" dirty="0">
                <a:solidFill>
                  <a:schemeClr val="bg1"/>
                </a:solidFill>
              </a:rPr>
              <a:t>Im Unterricht sprechen wir Deutsch. Probleme mit der Rechtschreibung gibt es daher (fast) keine. </a:t>
            </a:r>
            <a:br>
              <a:rPr lang="de-DE" dirty="0">
                <a:solidFill>
                  <a:schemeClr val="bg1"/>
                </a:solidFill>
              </a:rPr>
            </a:br>
            <a:r>
              <a:rPr lang="de-DE" dirty="0">
                <a:solidFill>
                  <a:schemeClr val="bg1"/>
                </a:solidFill>
              </a:rPr>
              <a:t>Zunächst fangen wir einfach an: erste Vokabeln, einfache Grammatik. Im Laufe der Zeit wird es dann natürlich schwieriger…</a:t>
            </a:r>
            <a:br>
              <a:rPr lang="de-DE" dirty="0">
                <a:solidFill>
                  <a:schemeClr val="bg1"/>
                </a:solidFill>
              </a:rPr>
            </a:br>
            <a:r>
              <a:rPr lang="de-DE" dirty="0">
                <a:solidFill>
                  <a:schemeClr val="bg1"/>
                </a:solidFill>
              </a:rPr>
              <a:t>Auch der Inhalt ist wichtig: Du lernst eine römische Familie und ihren Alltag kennen. Vieles ist so, wie wir es auch heute noch kennen, anderes aber ist fremd: Es gibt Sklaven, also Menschen, die zum Besitz anderer Menschen gehören, Gladiatorenspiele, in denen Menschen zum Vergnügen der Masse gegen andere Menschen auf Leben und Tod kämpfen…</a:t>
            </a:r>
            <a:br>
              <a:rPr lang="de-DE" dirty="0">
                <a:solidFill>
                  <a:schemeClr val="bg1"/>
                </a:solidFill>
              </a:rPr>
            </a:br>
            <a:r>
              <a:rPr lang="de-DE" dirty="0">
                <a:solidFill>
                  <a:schemeClr val="bg1"/>
                </a:solidFill>
              </a:rPr>
              <a:t>In den höheren Klassen wirst du dann die römische Geschichte und Literatur näher kennenlernen.</a:t>
            </a:r>
            <a:br>
              <a:rPr lang="de-DE" dirty="0">
                <a:solidFill>
                  <a:schemeClr val="bg1"/>
                </a:solidFill>
              </a:rPr>
            </a:br>
            <a:r>
              <a:rPr lang="de-DE" dirty="0">
                <a:solidFill>
                  <a:schemeClr val="bg1"/>
                </a:solidFill>
              </a:rPr>
              <a:t>Ausschnitte aus unserem Lehrbuch findest du übrigens weiter unten in dieser Präsentation. </a:t>
            </a:r>
          </a:p>
        </p:txBody>
      </p:sp>
    </p:spTree>
    <p:extLst>
      <p:ext uri="{BB962C8B-B14F-4D97-AF65-F5344CB8AC3E}">
        <p14:creationId xmlns:p14="http://schemas.microsoft.com/office/powerpoint/2010/main" val="2492827779"/>
      </p:ext>
    </p:extLst>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Einen Schüleraustausch…</a:t>
            </a:r>
          </a:p>
        </p:txBody>
      </p:sp>
      <p:sp>
        <p:nvSpPr>
          <p:cNvPr id="3" name="Inhaltsplatzhalter 2"/>
          <p:cNvSpPr>
            <a:spLocks noGrp="1"/>
          </p:cNvSpPr>
          <p:nvPr>
            <p:ph idx="1"/>
          </p:nvPr>
        </p:nvSpPr>
        <p:spPr>
          <a:xfrm>
            <a:off x="457200" y="1556792"/>
            <a:ext cx="8229600" cy="4824536"/>
          </a:xfrm>
        </p:spPr>
        <p:txBody>
          <a:bodyPr>
            <a:normAutofit/>
          </a:bodyPr>
          <a:lstStyle/>
          <a:p>
            <a:r>
              <a:rPr lang="de-DE" dirty="0">
                <a:solidFill>
                  <a:schemeClr val="accent1">
                    <a:lumMod val="60000"/>
                    <a:lumOff val="40000"/>
                  </a:schemeClr>
                </a:solidFill>
                <a:effectLst>
                  <a:outerShdw blurRad="38100" dist="38100" dir="2700000" algn="tl">
                    <a:srgbClr val="000000">
                      <a:alpha val="43137"/>
                    </a:srgbClr>
                  </a:outerShdw>
                </a:effectLst>
              </a:rPr>
              <a:t>Mit lebenden Römern aus der Antike, die mit euch Latein sprechen, können wir leider nicht organisieren. </a:t>
            </a:r>
            <a:endParaRPr lang="de-DE" dirty="0">
              <a:solidFill>
                <a:schemeClr val="accent1">
                  <a:lumMod val="60000"/>
                  <a:lumOff val="40000"/>
                </a:schemeClr>
              </a:solidFill>
            </a:endParaRPr>
          </a:p>
          <a:p>
            <a:r>
              <a:rPr lang="de-DE" dirty="0">
                <a:solidFill>
                  <a:schemeClr val="accent1">
                    <a:lumMod val="60000"/>
                    <a:lumOff val="40000"/>
                  </a:schemeClr>
                </a:solidFill>
                <a:effectLst>
                  <a:outerShdw blurRad="38100" dist="38100" dir="2700000" algn="tl">
                    <a:srgbClr val="000000">
                      <a:alpha val="43137"/>
                    </a:srgbClr>
                  </a:outerShdw>
                </a:effectLst>
              </a:rPr>
              <a:t>Aber auch die Lateiner fahren weg (wenn Corona uns nicht mehr bedrängt):</a:t>
            </a:r>
            <a:endParaRPr lang="de-DE" dirty="0">
              <a:solidFill>
                <a:schemeClr val="accent1">
                  <a:lumMod val="60000"/>
                  <a:lumOff val="40000"/>
                </a:schemeClr>
              </a:solidFill>
            </a:endParaRPr>
          </a:p>
          <a:p>
            <a:r>
              <a:rPr lang="de-DE" dirty="0">
                <a:solidFill>
                  <a:schemeClr val="accent1">
                    <a:lumMod val="60000"/>
                    <a:lumOff val="40000"/>
                  </a:schemeClr>
                </a:solidFill>
                <a:effectLst>
                  <a:outerShdw blurRad="38100" dist="38100" dir="2700000" algn="tl">
                    <a:srgbClr val="000000">
                      <a:alpha val="43137"/>
                    </a:srgbClr>
                  </a:outerShdw>
                </a:effectLst>
              </a:rPr>
              <a:t>In Klasse 9 im Rahmen des Faches Englisch nach Großbritannien </a:t>
            </a:r>
            <a:endParaRPr lang="de-DE" dirty="0">
              <a:solidFill>
                <a:schemeClr val="accent1">
                  <a:lumMod val="60000"/>
                  <a:lumOff val="40000"/>
                </a:schemeClr>
              </a:solidFill>
            </a:endParaRPr>
          </a:p>
          <a:p>
            <a:r>
              <a:rPr lang="de-DE" dirty="0">
                <a:solidFill>
                  <a:schemeClr val="accent1">
                    <a:lumMod val="60000"/>
                    <a:lumOff val="40000"/>
                  </a:schemeClr>
                </a:solidFill>
                <a:effectLst>
                  <a:outerShdw blurRad="38100" dist="38100" dir="2700000" algn="tl">
                    <a:srgbClr val="000000">
                      <a:alpha val="43137"/>
                    </a:srgbClr>
                  </a:outerShdw>
                </a:effectLst>
              </a:rPr>
              <a:t>Oder in Klasse 9 im Rahmen des Faches Latein nach Trier.</a:t>
            </a:r>
            <a:r>
              <a:rPr lang="de-DE" dirty="0">
                <a:solidFill>
                  <a:schemeClr val="accent1">
                    <a:lumMod val="60000"/>
                    <a:lumOff val="40000"/>
                  </a:schemeClr>
                </a:solidFill>
              </a:rPr>
              <a:t> </a:t>
            </a:r>
            <a:endParaRPr lang="de-DE" dirty="0">
              <a:solidFill>
                <a:schemeClr val="accent1">
                  <a:lumMod val="60000"/>
                  <a:lumOff val="40000"/>
                </a:schemeClr>
              </a:solidFill>
              <a:effectLst>
                <a:outerShdw blurRad="38100" dist="38100" dir="2700000" algn="tl">
                  <a:srgbClr val="000000">
                    <a:alpha val="43137"/>
                  </a:srgbClr>
                </a:outerShdw>
              </a:effectLst>
            </a:endParaRPr>
          </a:p>
          <a:p>
            <a:pPr lvl="1"/>
            <a:endParaRPr lang="de-DE" dirty="0">
              <a:solidFill>
                <a:schemeClr val="accent1">
                  <a:lumMod val="60000"/>
                  <a:lumOff val="40000"/>
                </a:schemeClr>
              </a:solidFill>
            </a:endParaRPr>
          </a:p>
        </p:txBody>
      </p:sp>
      <p:pic>
        <p:nvPicPr>
          <p:cNvPr id="5" name="Grafik 4">
            <a:extLst>
              <a:ext uri="{FF2B5EF4-FFF2-40B4-BE49-F238E27FC236}">
                <a16:creationId xmlns:a16="http://schemas.microsoft.com/office/drawing/2014/main" xmlns="" id="{6333CD3A-5E5F-4B2B-A9E4-0785B269F561}"/>
              </a:ext>
            </a:extLst>
          </p:cNvPr>
          <p:cNvPicPr>
            <a:picLocks noChangeAspect="1"/>
          </p:cNvPicPr>
          <p:nvPr/>
        </p:nvPicPr>
        <p:blipFill>
          <a:blip r:embed="rId2"/>
          <a:stretch>
            <a:fillRect/>
          </a:stretch>
        </p:blipFill>
        <p:spPr>
          <a:xfrm>
            <a:off x="3779912" y="5220946"/>
            <a:ext cx="2087488" cy="1160381"/>
          </a:xfrm>
          <a:prstGeom prst="rect">
            <a:avLst/>
          </a:prstGeom>
        </p:spPr>
      </p:pic>
    </p:spTree>
    <p:extLst>
      <p:ext uri="{BB962C8B-B14F-4D97-AF65-F5344CB8AC3E}">
        <p14:creationId xmlns:p14="http://schemas.microsoft.com/office/powerpoint/2010/main" val="912392117"/>
      </p:ext>
    </p:extLst>
  </p:cSld>
  <p:clrMapOvr>
    <a:masterClrMapping/>
  </p:clrMapOvr>
  <mc:AlternateContent xmlns:mc="http://schemas.openxmlformats.org/markup-compatibility/2006" xmlns:p14="http://schemas.microsoft.com/office/powerpoint/2010/main">
    <mc:Choice Requires="p14">
      <p:transition spd="slow" p14:dur="3000" advClick="0" advTm="10000">
        <p:fad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nk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nank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590</Words>
  <Application>Microsoft Office PowerPoint</Application>
  <PresentationFormat>Bildschirmpräsentation (4:3)</PresentationFormat>
  <Paragraphs>97</Paragraphs>
  <Slides>17</Slides>
  <Notes>0</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Ananke</vt:lpstr>
      <vt:lpstr>Latein ist tot ?</vt:lpstr>
      <vt:lpstr>Was ist Latein ?</vt:lpstr>
      <vt:lpstr>Latein lebt…</vt:lpstr>
      <vt:lpstr>Latein lebt…</vt:lpstr>
      <vt:lpstr>Latein lebt…</vt:lpstr>
      <vt:lpstr>Latein: Muttersprache Europas</vt:lpstr>
      <vt:lpstr>Lateinunterricht…</vt:lpstr>
      <vt:lpstr>…am Gymnasium Bersenbrück  </vt:lpstr>
      <vt:lpstr>Einen Schüleraustausch…</vt:lpstr>
      <vt:lpstr>Latein am Gymnasium BSB</vt:lpstr>
      <vt:lpstr>Übersicht über die Latina</vt:lpstr>
      <vt:lpstr>Latein am Gymnasium BSB</vt:lpstr>
      <vt:lpstr>Latein am Gymnasium BSB</vt:lpstr>
      <vt:lpstr>Latein am Gymnasium BSB</vt:lpstr>
      <vt:lpstr>PowerPoint-Präsentation</vt:lpstr>
      <vt:lpstr>PowerPoint-Präsentation</vt:lpstr>
      <vt:lpstr>Postremo… am Ende „Tschüss“ auf Latein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Latein ist tot ?</dc:title>
  <dc:creator>Holger Moormann</dc:creator>
  <cp:lastModifiedBy>Jungmann</cp:lastModifiedBy>
  <cp:revision>114</cp:revision>
  <dcterms:created xsi:type="dcterms:W3CDTF">2012-02-20T19:21:47Z</dcterms:created>
  <dcterms:modified xsi:type="dcterms:W3CDTF">2022-05-03T06:17:33Z</dcterms:modified>
</cp:coreProperties>
</file>