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0" r:id="rId4"/>
    <p:sldId id="271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123" d="100"/>
          <a:sy n="123" d="100"/>
        </p:scale>
        <p:origin x="-114" y="-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5982-AF31-4F6B-B808-27348FBF7C6B}" type="datetimeFigureOut">
              <a:rPr lang="de-DE" smtClean="0"/>
              <a:t>03.05.2022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627DE-9793-4289-BF85-1C2488C8D8C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81877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5982-AF31-4F6B-B808-27348FBF7C6B}" type="datetimeFigureOut">
              <a:rPr lang="de-DE" smtClean="0"/>
              <a:t>03.05.2022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627DE-9793-4289-BF85-1C2488C8D8C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0825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5982-AF31-4F6B-B808-27348FBF7C6B}" type="datetimeFigureOut">
              <a:rPr lang="de-DE" smtClean="0"/>
              <a:t>03.05.2022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627DE-9793-4289-BF85-1C2488C8D8C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97530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5982-AF31-4F6B-B808-27348FBF7C6B}" type="datetimeFigureOut">
              <a:rPr lang="de-DE" smtClean="0"/>
              <a:t>03.05.2022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627DE-9793-4289-BF85-1C2488C8D8C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0837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5982-AF31-4F6B-B808-27348FBF7C6B}" type="datetimeFigureOut">
              <a:rPr lang="de-DE" smtClean="0"/>
              <a:t>03.05.2022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627DE-9793-4289-BF85-1C2488C8D8C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736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5982-AF31-4F6B-B808-27348FBF7C6B}" type="datetimeFigureOut">
              <a:rPr lang="de-DE" smtClean="0"/>
              <a:t>03.05.2022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627DE-9793-4289-BF85-1C2488C8D8C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3844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5982-AF31-4F6B-B808-27348FBF7C6B}" type="datetimeFigureOut">
              <a:rPr lang="de-DE" smtClean="0"/>
              <a:t>03.05.2022</a:t>
            </a:fld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627DE-9793-4289-BF85-1C2488C8D8C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7679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5982-AF31-4F6B-B808-27348FBF7C6B}" type="datetimeFigureOut">
              <a:rPr lang="de-DE" smtClean="0"/>
              <a:t>03.05.2022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627DE-9793-4289-BF85-1C2488C8D8C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6215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5982-AF31-4F6B-B808-27348FBF7C6B}" type="datetimeFigureOut">
              <a:rPr lang="de-DE" smtClean="0"/>
              <a:t>03.05.2022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627DE-9793-4289-BF85-1C2488C8D8C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8501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5982-AF31-4F6B-B808-27348FBF7C6B}" type="datetimeFigureOut">
              <a:rPr lang="de-DE" smtClean="0"/>
              <a:t>03.05.2022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627DE-9793-4289-BF85-1C2488C8D8C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968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5982-AF31-4F6B-B808-27348FBF7C6B}" type="datetimeFigureOut">
              <a:rPr lang="de-DE" smtClean="0"/>
              <a:t>03.05.2022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627DE-9793-4289-BF85-1C2488C8D8C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9416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55982-AF31-4F6B-B808-27348FBF7C6B}" type="datetimeFigureOut">
              <a:rPr lang="de-DE" smtClean="0"/>
              <a:t>03.05.2022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627DE-9793-4289-BF85-1C2488C8D8C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7513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Französisch als zweite Fremdsprache am Gymnasium Bersenbrück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714" y="3727317"/>
            <a:ext cx="4283528" cy="2860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762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6000" b="1" dirty="0">
                <a:solidFill>
                  <a:srgbClr val="FF0000"/>
                </a:solidFill>
              </a:rPr>
              <a:t>Angebote</a:t>
            </a:r>
            <a:endParaRPr lang="de-DE" sz="60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Klasse 8 oder 9: Frankreichaustausch mit Tinténiac </a:t>
            </a:r>
          </a:p>
          <a:p>
            <a:pPr marL="0" indent="0">
              <a:buNone/>
            </a:pPr>
            <a:r>
              <a:rPr lang="de-DE" dirty="0"/>
              <a:t>					    oder </a:t>
            </a:r>
            <a:r>
              <a:rPr lang="de-DE"/>
              <a:t>mit Montier-en-Der</a:t>
            </a:r>
            <a:r>
              <a:rPr lang="de-DE" dirty="0"/>
              <a:t>	</a:t>
            </a:r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94" y="2732727"/>
            <a:ext cx="5115506" cy="4854615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409" y="2732727"/>
            <a:ext cx="5964591" cy="566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95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6000" b="1" dirty="0">
                <a:solidFill>
                  <a:srgbClr val="FF0000"/>
                </a:solidFill>
              </a:rPr>
              <a:t>Angebote</a:t>
            </a:r>
            <a:endParaRPr lang="de-DE" sz="60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Oberstufe: Studienfahrt in die Provence</a:t>
            </a:r>
          </a:p>
          <a:p>
            <a:endParaRPr lang="de-DE" dirty="0"/>
          </a:p>
        </p:txBody>
      </p:sp>
      <p:pic>
        <p:nvPicPr>
          <p:cNvPr id="4" name="Picture 5" descr="ANd9GcT-5iuKO9y2zmdY9to7CNX4Kc0BraRcto7nyEYB_RQlH05HJazj9Tr054_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115" y="2805113"/>
            <a:ext cx="6264275" cy="291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366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6000" b="1" dirty="0">
                <a:solidFill>
                  <a:srgbClr val="FF0000"/>
                </a:solidFill>
              </a:rPr>
              <a:t>Angebote</a:t>
            </a:r>
            <a:endParaRPr lang="de-DE" sz="6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r>
              <a:rPr lang="de-DE" dirty="0"/>
              <a:t>DELF-Prüfungen ab Klasse 7, beginnend mit A1, als Nachweis der Kenntnisse in der französischen Sprache</a:t>
            </a:r>
          </a:p>
        </p:txBody>
      </p:sp>
    </p:spTree>
    <p:extLst>
      <p:ext uri="{BB962C8B-B14F-4D97-AF65-F5344CB8AC3E}">
        <p14:creationId xmlns:p14="http://schemas.microsoft.com/office/powerpoint/2010/main" val="226244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6000" b="1" dirty="0">
                <a:solidFill>
                  <a:srgbClr val="FF0000"/>
                </a:solidFill>
              </a:rPr>
              <a:t>Warum Französisch?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de-DE" sz="5800" dirty="0"/>
              <a:t>Unser wichtigstes Nachbarland (sowohl politisch als auch wirtschaftlich)</a:t>
            </a:r>
          </a:p>
          <a:p>
            <a:pPr marL="0" indent="0">
              <a:buNone/>
            </a:pPr>
            <a:endParaRPr lang="de-DE" sz="5800" dirty="0"/>
          </a:p>
          <a:p>
            <a:r>
              <a:rPr lang="de-DE" sz="5800" dirty="0"/>
              <a:t>Französisch ist nach Deutsch die am meisten gesprochene Sprache in Europa</a:t>
            </a:r>
          </a:p>
          <a:p>
            <a:endParaRPr lang="de-DE" sz="5800" dirty="0"/>
          </a:p>
          <a:p>
            <a:r>
              <a:rPr lang="de-DE" sz="5800" dirty="0"/>
              <a:t>Französisch ist eine Brücke zu weiteren romanischen Sprachen (Italienisch, Spanisch, Portugiesisch)</a:t>
            </a:r>
          </a:p>
          <a:p>
            <a:endParaRPr lang="de-DE" sz="5800" dirty="0"/>
          </a:p>
          <a:p>
            <a:r>
              <a:rPr lang="de-DE" sz="5800" dirty="0"/>
              <a:t>Französisch wird nicht nur in Europa, sondern auch in Afrika, in Nord- und Mittelamerika und in Asien gesprochen</a:t>
            </a:r>
          </a:p>
          <a:p>
            <a:endParaRPr lang="de-DE" sz="5800" dirty="0"/>
          </a:p>
          <a:p>
            <a:r>
              <a:rPr lang="de-DE" sz="5800" dirty="0"/>
              <a:t>Neben Englisch ist Französisch die die offizielle Arbeitssprache in der EU und in vielen Organisationen (UNO, UNESCO, …)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3213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6000" b="1" dirty="0">
                <a:solidFill>
                  <a:srgbClr val="FF0000"/>
                </a:solidFill>
              </a:rPr>
              <a:t>Warum Französisch?</a:t>
            </a:r>
            <a:endParaRPr lang="de-DE" sz="6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DE" dirty="0"/>
              <a:t>Deutsche und französische Universitäten bieten zunehmend Studiengänge an, die für beide Länder berufsqualifizierende Abschlüsse vermitteln</a:t>
            </a:r>
          </a:p>
          <a:p>
            <a:endParaRPr lang="de-DE" dirty="0"/>
          </a:p>
          <a:p>
            <a:r>
              <a:rPr lang="de-DE" dirty="0"/>
              <a:t>Nach Englisch genießt Französisch ebenso wie Spanisch die höchste Nachfrage in der Berufswelt</a:t>
            </a:r>
          </a:p>
          <a:p>
            <a:endParaRPr lang="de-DE" dirty="0"/>
          </a:p>
          <a:p>
            <a:r>
              <a:rPr lang="de-DE" dirty="0"/>
              <a:t>Französisch öffnet den Zugang zu einer der interessantesten Kulturen der Welt (französische Literatur, französisches Theater, französische Filme, Musik, Kunst, …)</a:t>
            </a:r>
          </a:p>
          <a:p>
            <a:endParaRPr lang="de-DE" dirty="0"/>
          </a:p>
          <a:p>
            <a:r>
              <a:rPr lang="de-DE" dirty="0"/>
              <a:t>Französisch ist die Sprache vieler berühmter Schriftsteller, Dichter, Philosophen (Molière, Voltaire, Rousseau, Hugo, Flaubert, Maupassant, Zola, Sartre)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sz="4600" b="1" dirty="0">
                <a:solidFill>
                  <a:srgbClr val="FF0000"/>
                </a:solidFill>
              </a:rPr>
              <a:t>			Französisch macht sehr viel Spaß!!!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1981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sz="6000" b="1" dirty="0">
                <a:solidFill>
                  <a:srgbClr val="FF0000"/>
                </a:solidFill>
              </a:rPr>
              <a:t>Warum Französisch für mein Kind?</a:t>
            </a:r>
            <a:endParaRPr lang="de-DE" sz="6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Hat Ihr Kind Freude an der englischen Sprache?</a:t>
            </a:r>
          </a:p>
          <a:p>
            <a:r>
              <a:rPr lang="de-DE" dirty="0"/>
              <a:t>Spricht es gerne eine fremde Sprache?</a:t>
            </a:r>
          </a:p>
          <a:p>
            <a:r>
              <a:rPr lang="de-DE" dirty="0"/>
              <a:t>Beteiligt es sich gerne am Unterricht?</a:t>
            </a:r>
          </a:p>
          <a:p>
            <a:r>
              <a:rPr lang="de-DE" dirty="0"/>
              <a:t>Ist es neugierig?</a:t>
            </a:r>
          </a:p>
          <a:p>
            <a:r>
              <a:rPr lang="de-DE" dirty="0"/>
              <a:t>Singt es gerne? Spielt es gerne Theater?</a:t>
            </a:r>
          </a:p>
          <a:p>
            <a:r>
              <a:rPr lang="de-DE" dirty="0"/>
              <a:t>Hat es Lust sich auszuprobieren?</a:t>
            </a:r>
          </a:p>
          <a:p>
            <a:endParaRPr lang="de-DE" dirty="0"/>
          </a:p>
          <a:p>
            <a:pPr marL="0" indent="0" algn="ctr">
              <a:buNone/>
            </a:pPr>
            <a:r>
              <a:rPr lang="de-DE" sz="3600" b="1" dirty="0">
                <a:solidFill>
                  <a:srgbClr val="FF0000"/>
                </a:solidFill>
              </a:rPr>
              <a:t>Freundschaften, Berufsvorstellungen sollten eher in den Hintergrund gestellt werden!!!! </a:t>
            </a:r>
          </a:p>
        </p:txBody>
      </p:sp>
    </p:spTree>
    <p:extLst>
      <p:ext uri="{BB962C8B-B14F-4D97-AF65-F5344CB8AC3E}">
        <p14:creationId xmlns:p14="http://schemas.microsoft.com/office/powerpoint/2010/main" val="4036533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de-DE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de-DE" dirty="0">
                <a:solidFill>
                  <a:srgbClr val="0070C0"/>
                </a:solidFill>
              </a:rPr>
              <a:t>		</a:t>
            </a:r>
          </a:p>
          <a:p>
            <a:pPr marL="0" indent="0" algn="ctr">
              <a:buNone/>
            </a:pPr>
            <a:r>
              <a:rPr lang="de-DE" sz="4800" dirty="0">
                <a:solidFill>
                  <a:srgbClr val="0070C0"/>
                </a:solidFill>
              </a:rPr>
              <a:t>Merci beau</a:t>
            </a:r>
            <a:r>
              <a:rPr lang="de-DE" sz="4800" dirty="0"/>
              <a:t>coup pour vo</a:t>
            </a:r>
            <a:r>
              <a:rPr lang="de-DE" sz="4800" dirty="0">
                <a:solidFill>
                  <a:srgbClr val="FF0000"/>
                </a:solidFill>
              </a:rPr>
              <a:t>tre attention!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657" y="223271"/>
            <a:ext cx="4093029" cy="3069772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73" y="4191410"/>
            <a:ext cx="3409270" cy="241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38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6000" b="1" dirty="0">
                <a:solidFill>
                  <a:srgbClr val="FF0000"/>
                </a:solidFill>
              </a:rPr>
              <a:t>Unsere Französischfachgruppe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Frau Brandt</a:t>
            </a:r>
          </a:p>
          <a:p>
            <a:r>
              <a:rPr lang="de-DE" dirty="0"/>
              <a:t>Frau Brockmeyer</a:t>
            </a:r>
          </a:p>
          <a:p>
            <a:r>
              <a:rPr lang="de-DE" dirty="0"/>
              <a:t>Frau Hartmann</a:t>
            </a:r>
          </a:p>
          <a:p>
            <a:r>
              <a:rPr lang="de-DE" dirty="0"/>
              <a:t>Frau </a:t>
            </a:r>
            <a:r>
              <a:rPr lang="de-DE" dirty="0" err="1"/>
              <a:t>Hillbrand</a:t>
            </a:r>
            <a:endParaRPr lang="de-DE" dirty="0"/>
          </a:p>
          <a:p>
            <a:r>
              <a:rPr lang="de-DE" dirty="0"/>
              <a:t>Frau Kruse-Zapp</a:t>
            </a:r>
          </a:p>
          <a:p>
            <a:r>
              <a:rPr lang="de-DE" dirty="0"/>
              <a:t>Frau </a:t>
            </a:r>
            <a:r>
              <a:rPr lang="de-DE" dirty="0" err="1"/>
              <a:t>Kybart</a:t>
            </a:r>
            <a:endParaRPr lang="de-DE" dirty="0"/>
          </a:p>
          <a:p>
            <a:r>
              <a:rPr lang="de-DE" dirty="0"/>
              <a:t>Herr Meyer-</a:t>
            </a:r>
            <a:r>
              <a:rPr lang="de-DE" dirty="0" err="1"/>
              <a:t>Perkhoff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Fachobfrau: Frau Ortland-Wagner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i="1" dirty="0"/>
          </a:p>
          <a:p>
            <a:pPr marL="0" indent="0">
              <a:buNone/>
            </a:pPr>
            <a:endParaRPr lang="de-DE" i="1" dirty="0"/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742" y="1945655"/>
            <a:ext cx="3874407" cy="374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18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6000" b="1" dirty="0">
                <a:solidFill>
                  <a:srgbClr val="FF0000"/>
                </a:solidFill>
              </a:rPr>
              <a:t>Unser Lehrbuch Klasse 6</a:t>
            </a:r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xmlns="" id="{2B381150-B058-4273-B8A5-6142B34B6E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1923" y="1317073"/>
            <a:ext cx="7836309" cy="5061451"/>
          </a:xfrm>
        </p:spPr>
      </p:pic>
    </p:spTree>
    <p:extLst>
      <p:ext uri="{BB962C8B-B14F-4D97-AF65-F5344CB8AC3E}">
        <p14:creationId xmlns:p14="http://schemas.microsoft.com/office/powerpoint/2010/main" val="99640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6000" b="1" dirty="0">
                <a:solidFill>
                  <a:srgbClr val="FF0000"/>
                </a:solidFill>
              </a:rPr>
              <a:t>Unser Lehrbuch Klasse 7</a:t>
            </a:r>
            <a:endParaRPr lang="de-DE" sz="6000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38276" y="1322405"/>
            <a:ext cx="3955895" cy="5437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813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6000" b="1" dirty="0">
                <a:solidFill>
                  <a:srgbClr val="FF0000"/>
                </a:solidFill>
              </a:rPr>
              <a:t>Stundenanzahl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de-DE" dirty="0"/>
          </a:p>
          <a:p>
            <a:endParaRPr lang="de-DE" dirty="0"/>
          </a:p>
          <a:p>
            <a:r>
              <a:rPr lang="de-DE" dirty="0"/>
              <a:t>Klasse 6:   4 Wochenstunden</a:t>
            </a:r>
          </a:p>
          <a:p>
            <a:r>
              <a:rPr lang="de-DE" dirty="0"/>
              <a:t>Klasse 7:   4 Wochenstunden</a:t>
            </a:r>
          </a:p>
          <a:p>
            <a:r>
              <a:rPr lang="de-DE" dirty="0"/>
              <a:t>Klasse 8:   4 Wochenstunden</a:t>
            </a:r>
          </a:p>
          <a:p>
            <a:r>
              <a:rPr lang="de-DE" dirty="0"/>
              <a:t>Klasse 9:   4 Wochenstunden</a:t>
            </a:r>
          </a:p>
          <a:p>
            <a:r>
              <a:rPr lang="de-DE" dirty="0"/>
              <a:t>Klasse 10: 3 Wochenstunden</a:t>
            </a:r>
          </a:p>
          <a:p>
            <a:r>
              <a:rPr lang="de-DE" dirty="0"/>
              <a:t>Klasse 11: 3 Wochenstunden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				Doppelstunden????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915" y="1690688"/>
            <a:ext cx="4136571" cy="292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939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6000" b="1" dirty="0">
                <a:solidFill>
                  <a:srgbClr val="FF0000"/>
                </a:solidFill>
              </a:rPr>
              <a:t>Anforderungen und Benotungen</a:t>
            </a:r>
            <a:endParaRPr lang="de-DE" sz="60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endParaRPr lang="de-DE" dirty="0"/>
          </a:p>
          <a:p>
            <a:endParaRPr lang="de-DE" dirty="0"/>
          </a:p>
          <a:p>
            <a:r>
              <a:rPr lang="de-DE" b="1" dirty="0"/>
              <a:t>Schriftliche Leistungen</a:t>
            </a:r>
          </a:p>
          <a:p>
            <a:pPr>
              <a:buNone/>
            </a:pPr>
            <a:r>
              <a:rPr lang="de-DE" dirty="0"/>
              <a:t> </a:t>
            </a:r>
            <a:r>
              <a:rPr lang="de-DE" dirty="0">
                <a:sym typeface="Wingdings" panose="05000000000000000000" pitchFamily="2" charset="2"/>
              </a:rPr>
              <a:t> Leseverstehen </a:t>
            </a:r>
          </a:p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  Hörverstehen</a:t>
            </a:r>
          </a:p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  Aufgaben zur Grammatik</a:t>
            </a:r>
          </a:p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  Textproduktion</a:t>
            </a:r>
          </a:p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  Sprachmittlung</a:t>
            </a:r>
          </a:p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  </a:t>
            </a:r>
            <a:r>
              <a:rPr lang="de-DE" dirty="0">
                <a:solidFill>
                  <a:schemeClr val="accent5"/>
                </a:solidFill>
                <a:sym typeface="Wingdings" panose="05000000000000000000" pitchFamily="2" charset="2"/>
              </a:rPr>
              <a:t>eine mündliche Prüfung kann eine Klassenarbeit in Klasse 7 und 9 ersetzen</a:t>
            </a:r>
          </a:p>
          <a:p>
            <a:pPr marL="0" indent="0">
              <a:buNone/>
            </a:pPr>
            <a:endParaRPr lang="de-DE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de-DE" b="1" dirty="0"/>
          </a:p>
          <a:p>
            <a:r>
              <a:rPr lang="de-DE" b="1" dirty="0"/>
              <a:t>Sonstige Leistungen</a:t>
            </a:r>
          </a:p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 Beteiligung im Unterricht</a:t>
            </a:r>
          </a:p>
          <a:p>
            <a:pPr marL="0" indent="0">
              <a:spcBef>
                <a:spcPts val="0"/>
              </a:spcBef>
              <a:buNone/>
            </a:pPr>
            <a:endParaRPr lang="de-DE" dirty="0">
              <a:sym typeface="Wingdings" panose="05000000000000000000" pitchFamily="2" charset="2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de-DE" dirty="0">
                <a:sym typeface="Wingdings" panose="05000000000000000000" pitchFamily="2" charset="2"/>
              </a:rPr>
              <a:t> Vokabel- und Grammatiktests</a:t>
            </a:r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427" y="1825625"/>
            <a:ext cx="3418115" cy="4021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67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6000" b="1" dirty="0">
                <a:solidFill>
                  <a:srgbClr val="FF0000"/>
                </a:solidFill>
              </a:rPr>
              <a:t>Unterrichtsinhalte Klasse 6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Meine Familie</a:t>
            </a:r>
          </a:p>
          <a:p>
            <a:r>
              <a:rPr lang="de-DE" dirty="0"/>
              <a:t>Meine Schule (Fächer, Aufbau der Schule, Unterschied D-F)</a:t>
            </a:r>
          </a:p>
          <a:p>
            <a:r>
              <a:rPr lang="de-DE" dirty="0"/>
              <a:t>Meine Hobbys</a:t>
            </a:r>
          </a:p>
          <a:p>
            <a:r>
              <a:rPr lang="de-DE" dirty="0"/>
              <a:t>Meine Freunde</a:t>
            </a:r>
          </a:p>
          <a:p>
            <a:r>
              <a:rPr lang="de-DE" dirty="0"/>
              <a:t>Mein Alltag (Unterschied D-F)</a:t>
            </a:r>
          </a:p>
          <a:p>
            <a:r>
              <a:rPr lang="de-DE" dirty="0"/>
              <a:t>Feste in Frankreich (Geburtstagsfeier, Weihnachten…)</a:t>
            </a:r>
          </a:p>
          <a:p>
            <a:r>
              <a:rPr lang="de-DE" dirty="0"/>
              <a:t>Paris, Nizza</a:t>
            </a:r>
          </a:p>
        </p:txBody>
      </p:sp>
    </p:spTree>
    <p:extLst>
      <p:ext uri="{BB962C8B-B14F-4D97-AF65-F5344CB8AC3E}">
        <p14:creationId xmlns:p14="http://schemas.microsoft.com/office/powerpoint/2010/main" val="272061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6000" b="1" dirty="0">
                <a:solidFill>
                  <a:srgbClr val="FF0000"/>
                </a:solidFill>
              </a:rPr>
              <a:t>Unterrichtsinhalte Klasse 7</a:t>
            </a:r>
            <a:endParaRPr lang="de-DE" sz="6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Meine Gefühle</a:t>
            </a:r>
          </a:p>
          <a:p>
            <a:r>
              <a:rPr lang="de-DE" dirty="0"/>
              <a:t>Personenbeschreibung</a:t>
            </a:r>
          </a:p>
          <a:p>
            <a:r>
              <a:rPr lang="de-DE" dirty="0"/>
              <a:t>Brieffreundschaften</a:t>
            </a:r>
          </a:p>
          <a:p>
            <a:r>
              <a:rPr lang="de-DE" dirty="0"/>
              <a:t>Schulalltag in Frankreich</a:t>
            </a:r>
          </a:p>
          <a:p>
            <a:r>
              <a:rPr lang="de-DE" dirty="0"/>
              <a:t>Einkaufen gehen</a:t>
            </a:r>
          </a:p>
          <a:p>
            <a:r>
              <a:rPr lang="de-DE" dirty="0"/>
              <a:t>Eine Reise vorbereiten</a:t>
            </a:r>
          </a:p>
          <a:p>
            <a:r>
              <a:rPr lang="de-DE" dirty="0"/>
              <a:t>Unterschiedliche Medien (Internet, Zeitung, CD, DVD,…)</a:t>
            </a:r>
          </a:p>
        </p:txBody>
      </p:sp>
    </p:spTree>
    <p:extLst>
      <p:ext uri="{BB962C8B-B14F-4D97-AF65-F5344CB8AC3E}">
        <p14:creationId xmlns:p14="http://schemas.microsoft.com/office/powerpoint/2010/main" val="177309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6000" b="1" dirty="0">
                <a:solidFill>
                  <a:srgbClr val="FF0000"/>
                </a:solidFill>
              </a:rPr>
              <a:t>Methoden</a:t>
            </a:r>
            <a:endParaRPr lang="de-DE" sz="6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Texte</a:t>
            </a:r>
          </a:p>
          <a:p>
            <a:r>
              <a:rPr lang="de-DE" dirty="0"/>
              <a:t>Videos</a:t>
            </a:r>
          </a:p>
          <a:p>
            <a:r>
              <a:rPr lang="de-DE" dirty="0"/>
              <a:t>Hörtexte</a:t>
            </a:r>
          </a:p>
          <a:p>
            <a:r>
              <a:rPr lang="de-DE" dirty="0"/>
              <a:t>Chansons</a:t>
            </a:r>
          </a:p>
          <a:p>
            <a:r>
              <a:rPr lang="de-DE" dirty="0"/>
              <a:t>Videoclips</a:t>
            </a:r>
          </a:p>
          <a:p>
            <a:r>
              <a:rPr lang="de-DE" dirty="0"/>
              <a:t>Singen</a:t>
            </a:r>
          </a:p>
          <a:p>
            <a:r>
              <a:rPr lang="de-DE" dirty="0"/>
              <a:t>Rollenspiele</a:t>
            </a:r>
          </a:p>
          <a:p>
            <a:pPr marL="0" indent="0">
              <a:buNone/>
            </a:pPr>
            <a:r>
              <a:rPr lang="de-DE" dirty="0"/>
              <a:t>				</a:t>
            </a:r>
            <a:r>
              <a:rPr lang="de-DE" sz="3600" b="1" dirty="0">
                <a:solidFill>
                  <a:srgbClr val="FF0000"/>
                </a:solidFill>
              </a:rPr>
              <a:t>Anwenden der Fremdsprache!!!!</a:t>
            </a:r>
          </a:p>
        </p:txBody>
      </p:sp>
    </p:spTree>
    <p:extLst>
      <p:ext uri="{BB962C8B-B14F-4D97-AF65-F5344CB8AC3E}">
        <p14:creationId xmlns:p14="http://schemas.microsoft.com/office/powerpoint/2010/main" val="3635433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443</Words>
  <Application>Microsoft Office PowerPoint</Application>
  <PresentationFormat>Benutzerdefiniert</PresentationFormat>
  <Paragraphs>110</Paragraphs>
  <Slides>16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17" baseType="lpstr">
      <vt:lpstr>Office Theme</vt:lpstr>
      <vt:lpstr>Französisch als zweite Fremdsprache am Gymnasium Bersenbrück</vt:lpstr>
      <vt:lpstr>Unsere Französischfachgruppe</vt:lpstr>
      <vt:lpstr>Unser Lehrbuch Klasse 6</vt:lpstr>
      <vt:lpstr>Unser Lehrbuch Klasse 7</vt:lpstr>
      <vt:lpstr>Stundenanzahl</vt:lpstr>
      <vt:lpstr>Anforderungen und Benotungen</vt:lpstr>
      <vt:lpstr>Unterrichtsinhalte Klasse 6</vt:lpstr>
      <vt:lpstr>Unterrichtsinhalte Klasse 7</vt:lpstr>
      <vt:lpstr>Methoden</vt:lpstr>
      <vt:lpstr>Angebote</vt:lpstr>
      <vt:lpstr>Angebote</vt:lpstr>
      <vt:lpstr>Angebote</vt:lpstr>
      <vt:lpstr>Warum Französisch?</vt:lpstr>
      <vt:lpstr>Warum Französisch?</vt:lpstr>
      <vt:lpstr>Warum Französisch für mein Kind?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Französisch als zweite Fremdsprache am Gymnasium Bersenbrück</dc:title>
  <dc:creator>Sandra Wagner</dc:creator>
  <cp:lastModifiedBy>Jungmann</cp:lastModifiedBy>
  <cp:revision>22</cp:revision>
  <dcterms:created xsi:type="dcterms:W3CDTF">2014-04-26T16:10:06Z</dcterms:created>
  <dcterms:modified xsi:type="dcterms:W3CDTF">2022-05-03T06:16:59Z</dcterms:modified>
</cp:coreProperties>
</file>